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27"/>
  </p:notesMasterIdLst>
  <p:sldIdLst>
    <p:sldId id="258" r:id="rId3"/>
    <p:sldId id="257" r:id="rId4"/>
    <p:sldId id="259" r:id="rId5"/>
    <p:sldId id="260" r:id="rId6"/>
    <p:sldId id="261" r:id="rId7"/>
    <p:sldId id="262" r:id="rId8"/>
    <p:sldId id="263" r:id="rId9"/>
    <p:sldId id="264" r:id="rId10"/>
    <p:sldId id="265" r:id="rId11"/>
    <p:sldId id="267" r:id="rId12"/>
    <p:sldId id="266" r:id="rId13"/>
    <p:sldId id="268" r:id="rId14"/>
    <p:sldId id="269" r:id="rId15"/>
    <p:sldId id="271" r:id="rId16"/>
    <p:sldId id="286" r:id="rId17"/>
    <p:sldId id="272" r:id="rId18"/>
    <p:sldId id="275" r:id="rId19"/>
    <p:sldId id="276" r:id="rId20"/>
    <p:sldId id="277" r:id="rId21"/>
    <p:sldId id="278" r:id="rId22"/>
    <p:sldId id="280" r:id="rId23"/>
    <p:sldId id="283" r:id="rId24"/>
    <p:sldId id="284" r:id="rId25"/>
    <p:sldId id="285"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7D535"/>
    <a:srgbClr val="3B973F"/>
    <a:srgbClr val="A9A9A9"/>
    <a:srgbClr val="0000FF"/>
    <a:srgbClr val="F2CA00"/>
    <a:srgbClr val="E6E6E6"/>
    <a:srgbClr val="FFDF3F"/>
    <a:srgbClr val="FFE872"/>
    <a:srgbClr val="7ECBEA"/>
    <a:srgbClr val="98D5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48" autoAdjust="0"/>
    <p:restoredTop sz="74032" autoAdjust="0"/>
  </p:normalViewPr>
  <p:slideViewPr>
    <p:cSldViewPr snapToGrid="0">
      <p:cViewPr varScale="1">
        <p:scale>
          <a:sx n="84" d="100"/>
          <a:sy n="84" d="100"/>
        </p:scale>
        <p:origin x="49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71F1A1-97A4-4EAB-9F29-5E6AA1E43055}" type="datetimeFigureOut">
              <a:rPr lang="en-US" smtClean="0"/>
              <a:t>3/27/2023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2AA2F1-C8D3-4F4D-97FF-7CA57D12C61D}" type="slidenum">
              <a:rPr lang="en-US" smtClean="0"/>
              <a:t>‹#›</a:t>
            </a:fld>
            <a:endParaRPr lang="en-US"/>
          </a:p>
        </p:txBody>
      </p:sp>
    </p:spTree>
    <p:extLst>
      <p:ext uri="{BB962C8B-B14F-4D97-AF65-F5344CB8AC3E}">
        <p14:creationId xmlns:p14="http://schemas.microsoft.com/office/powerpoint/2010/main" val="16829510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Jonny</a:t>
            </a:r>
          </a:p>
        </p:txBody>
      </p:sp>
      <p:sp>
        <p:nvSpPr>
          <p:cNvPr id="4" name="Slide Number Placeholder 3"/>
          <p:cNvSpPr>
            <a:spLocks noGrp="1"/>
          </p:cNvSpPr>
          <p:nvPr>
            <p:ph type="sldNum" sz="quarter" idx="5"/>
          </p:nvPr>
        </p:nvSpPr>
        <p:spPr/>
        <p:txBody>
          <a:bodyPr/>
          <a:lstStyle/>
          <a:p>
            <a:fld id="{CF2AA2F1-C8D3-4F4D-97FF-7CA57D12C61D}" type="slidenum">
              <a:rPr lang="en-US" smtClean="0"/>
              <a:t>1</a:t>
            </a:fld>
            <a:endParaRPr lang="en-US"/>
          </a:p>
        </p:txBody>
      </p:sp>
    </p:spTree>
    <p:extLst>
      <p:ext uri="{BB962C8B-B14F-4D97-AF65-F5344CB8AC3E}">
        <p14:creationId xmlns:p14="http://schemas.microsoft.com/office/powerpoint/2010/main" val="34547205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Sophia</a:t>
            </a:r>
          </a:p>
          <a:p>
            <a:endParaRPr lang="en-US" dirty="0"/>
          </a:p>
        </p:txBody>
      </p:sp>
      <p:sp>
        <p:nvSpPr>
          <p:cNvPr id="4" name="Slide Number Placeholder 3"/>
          <p:cNvSpPr>
            <a:spLocks noGrp="1"/>
          </p:cNvSpPr>
          <p:nvPr>
            <p:ph type="sldNum" sz="quarter" idx="5"/>
          </p:nvPr>
        </p:nvSpPr>
        <p:spPr/>
        <p:txBody>
          <a:bodyPr/>
          <a:lstStyle/>
          <a:p>
            <a:fld id="{CF2AA2F1-C8D3-4F4D-97FF-7CA57D12C61D}" type="slidenum">
              <a:rPr lang="en-US" smtClean="0"/>
              <a:t>11</a:t>
            </a:fld>
            <a:endParaRPr lang="en-US"/>
          </a:p>
        </p:txBody>
      </p:sp>
    </p:spTree>
    <p:extLst>
      <p:ext uri="{BB962C8B-B14F-4D97-AF65-F5344CB8AC3E}">
        <p14:creationId xmlns:p14="http://schemas.microsoft.com/office/powerpoint/2010/main" val="1053758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Sophia</a:t>
            </a:r>
          </a:p>
          <a:p>
            <a:endParaRPr lang="en-US" dirty="0"/>
          </a:p>
        </p:txBody>
      </p:sp>
      <p:sp>
        <p:nvSpPr>
          <p:cNvPr id="4" name="Slide Number Placeholder 3"/>
          <p:cNvSpPr>
            <a:spLocks noGrp="1"/>
          </p:cNvSpPr>
          <p:nvPr>
            <p:ph type="sldNum" sz="quarter" idx="5"/>
          </p:nvPr>
        </p:nvSpPr>
        <p:spPr/>
        <p:txBody>
          <a:bodyPr/>
          <a:lstStyle/>
          <a:p>
            <a:fld id="{CF2AA2F1-C8D3-4F4D-97FF-7CA57D12C61D}" type="slidenum">
              <a:rPr lang="en-US" smtClean="0"/>
              <a:t>12</a:t>
            </a:fld>
            <a:endParaRPr lang="en-US"/>
          </a:p>
        </p:txBody>
      </p:sp>
    </p:spTree>
    <p:extLst>
      <p:ext uri="{BB962C8B-B14F-4D97-AF65-F5344CB8AC3E}">
        <p14:creationId xmlns:p14="http://schemas.microsoft.com/office/powerpoint/2010/main" val="780021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Sophia</a:t>
            </a:r>
          </a:p>
          <a:p>
            <a:endParaRPr lang="en-US" dirty="0"/>
          </a:p>
        </p:txBody>
      </p:sp>
      <p:sp>
        <p:nvSpPr>
          <p:cNvPr id="4" name="Slide Number Placeholder 3"/>
          <p:cNvSpPr>
            <a:spLocks noGrp="1"/>
          </p:cNvSpPr>
          <p:nvPr>
            <p:ph type="sldNum" sz="quarter" idx="5"/>
          </p:nvPr>
        </p:nvSpPr>
        <p:spPr/>
        <p:txBody>
          <a:bodyPr/>
          <a:lstStyle/>
          <a:p>
            <a:fld id="{CF2AA2F1-C8D3-4F4D-97FF-7CA57D12C61D}" type="slidenum">
              <a:rPr lang="en-US" smtClean="0"/>
              <a:t>13</a:t>
            </a:fld>
            <a:endParaRPr lang="en-US"/>
          </a:p>
        </p:txBody>
      </p:sp>
    </p:spTree>
    <p:extLst>
      <p:ext uri="{BB962C8B-B14F-4D97-AF65-F5344CB8AC3E}">
        <p14:creationId xmlns:p14="http://schemas.microsoft.com/office/powerpoint/2010/main" val="2426204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Jonny</a:t>
            </a:r>
          </a:p>
        </p:txBody>
      </p:sp>
      <p:sp>
        <p:nvSpPr>
          <p:cNvPr id="4" name="Slide Number Placeholder 3"/>
          <p:cNvSpPr>
            <a:spLocks noGrp="1"/>
          </p:cNvSpPr>
          <p:nvPr>
            <p:ph type="sldNum" sz="quarter" idx="5"/>
          </p:nvPr>
        </p:nvSpPr>
        <p:spPr/>
        <p:txBody>
          <a:bodyPr/>
          <a:lstStyle/>
          <a:p>
            <a:fld id="{CF2AA2F1-C8D3-4F4D-97FF-7CA57D12C61D}" type="slidenum">
              <a:rPr lang="en-US" smtClean="0"/>
              <a:t>14</a:t>
            </a:fld>
            <a:endParaRPr lang="en-US"/>
          </a:p>
        </p:txBody>
      </p:sp>
    </p:spTree>
    <p:extLst>
      <p:ext uri="{BB962C8B-B14F-4D97-AF65-F5344CB8AC3E}">
        <p14:creationId xmlns:p14="http://schemas.microsoft.com/office/powerpoint/2010/main" val="33142584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Jonny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F2AA2F1-C8D3-4F4D-97FF-7CA57D12C6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7570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Jonny</a:t>
            </a:r>
          </a:p>
          <a:p>
            <a:endParaRPr lang="en-US" dirty="0"/>
          </a:p>
        </p:txBody>
      </p:sp>
      <p:sp>
        <p:nvSpPr>
          <p:cNvPr id="4" name="Slide Number Placeholder 3"/>
          <p:cNvSpPr>
            <a:spLocks noGrp="1"/>
          </p:cNvSpPr>
          <p:nvPr>
            <p:ph type="sldNum" sz="quarter" idx="5"/>
          </p:nvPr>
        </p:nvSpPr>
        <p:spPr/>
        <p:txBody>
          <a:bodyPr/>
          <a:lstStyle/>
          <a:p>
            <a:fld id="{CF2AA2F1-C8D3-4F4D-97FF-7CA57D12C61D}" type="slidenum">
              <a:rPr lang="en-US" smtClean="0"/>
              <a:t>16</a:t>
            </a:fld>
            <a:endParaRPr lang="en-US"/>
          </a:p>
        </p:txBody>
      </p:sp>
    </p:spTree>
    <p:extLst>
      <p:ext uri="{BB962C8B-B14F-4D97-AF65-F5344CB8AC3E}">
        <p14:creationId xmlns:p14="http://schemas.microsoft.com/office/powerpoint/2010/main" val="830230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Jonny</a:t>
            </a:r>
          </a:p>
          <a:p>
            <a:endParaRPr lang="en-US" dirty="0"/>
          </a:p>
        </p:txBody>
      </p:sp>
      <p:sp>
        <p:nvSpPr>
          <p:cNvPr id="4" name="Slide Number Placeholder 3"/>
          <p:cNvSpPr>
            <a:spLocks noGrp="1"/>
          </p:cNvSpPr>
          <p:nvPr>
            <p:ph type="sldNum" sz="quarter" idx="5"/>
          </p:nvPr>
        </p:nvSpPr>
        <p:spPr/>
        <p:txBody>
          <a:bodyPr/>
          <a:lstStyle/>
          <a:p>
            <a:fld id="{CF2AA2F1-C8D3-4F4D-97FF-7CA57D12C61D}" type="slidenum">
              <a:rPr lang="en-US" smtClean="0"/>
              <a:t>17</a:t>
            </a:fld>
            <a:endParaRPr lang="en-US"/>
          </a:p>
        </p:txBody>
      </p:sp>
    </p:spTree>
    <p:extLst>
      <p:ext uri="{BB962C8B-B14F-4D97-AF65-F5344CB8AC3E}">
        <p14:creationId xmlns:p14="http://schemas.microsoft.com/office/powerpoint/2010/main" val="185326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Jonny</a:t>
            </a:r>
          </a:p>
          <a:p>
            <a:endParaRPr lang="en-US" dirty="0"/>
          </a:p>
        </p:txBody>
      </p:sp>
      <p:sp>
        <p:nvSpPr>
          <p:cNvPr id="4" name="Slide Number Placeholder 3"/>
          <p:cNvSpPr>
            <a:spLocks noGrp="1"/>
          </p:cNvSpPr>
          <p:nvPr>
            <p:ph type="sldNum" sz="quarter" idx="5"/>
          </p:nvPr>
        </p:nvSpPr>
        <p:spPr/>
        <p:txBody>
          <a:bodyPr/>
          <a:lstStyle/>
          <a:p>
            <a:fld id="{CF2AA2F1-C8D3-4F4D-97FF-7CA57D12C61D}" type="slidenum">
              <a:rPr lang="en-US" smtClean="0"/>
              <a:t>18</a:t>
            </a:fld>
            <a:endParaRPr lang="en-US"/>
          </a:p>
        </p:txBody>
      </p:sp>
    </p:spTree>
    <p:extLst>
      <p:ext uri="{BB962C8B-B14F-4D97-AF65-F5344CB8AC3E}">
        <p14:creationId xmlns:p14="http://schemas.microsoft.com/office/powerpoint/2010/main" val="16269887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Jonny</a:t>
            </a:r>
          </a:p>
          <a:p>
            <a:endParaRPr lang="en-US" dirty="0"/>
          </a:p>
        </p:txBody>
      </p:sp>
      <p:sp>
        <p:nvSpPr>
          <p:cNvPr id="4" name="Slide Number Placeholder 3"/>
          <p:cNvSpPr>
            <a:spLocks noGrp="1"/>
          </p:cNvSpPr>
          <p:nvPr>
            <p:ph type="sldNum" sz="quarter" idx="5"/>
          </p:nvPr>
        </p:nvSpPr>
        <p:spPr/>
        <p:txBody>
          <a:bodyPr/>
          <a:lstStyle/>
          <a:p>
            <a:fld id="{CF2AA2F1-C8D3-4F4D-97FF-7CA57D12C61D}" type="slidenum">
              <a:rPr lang="en-US" smtClean="0"/>
              <a:t>19</a:t>
            </a:fld>
            <a:endParaRPr lang="en-US"/>
          </a:p>
        </p:txBody>
      </p:sp>
    </p:spTree>
    <p:extLst>
      <p:ext uri="{BB962C8B-B14F-4D97-AF65-F5344CB8AC3E}">
        <p14:creationId xmlns:p14="http://schemas.microsoft.com/office/powerpoint/2010/main" val="23908472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Sophia</a:t>
            </a:r>
          </a:p>
        </p:txBody>
      </p:sp>
      <p:sp>
        <p:nvSpPr>
          <p:cNvPr id="4" name="Slide Number Placeholder 3"/>
          <p:cNvSpPr>
            <a:spLocks noGrp="1"/>
          </p:cNvSpPr>
          <p:nvPr>
            <p:ph type="sldNum" sz="quarter" idx="5"/>
          </p:nvPr>
        </p:nvSpPr>
        <p:spPr/>
        <p:txBody>
          <a:bodyPr/>
          <a:lstStyle/>
          <a:p>
            <a:fld id="{CF2AA2F1-C8D3-4F4D-97FF-7CA57D12C61D}" type="slidenum">
              <a:rPr lang="en-US" smtClean="0"/>
              <a:t>20</a:t>
            </a:fld>
            <a:endParaRPr lang="en-US"/>
          </a:p>
        </p:txBody>
      </p:sp>
    </p:spTree>
    <p:extLst>
      <p:ext uri="{BB962C8B-B14F-4D97-AF65-F5344CB8AC3E}">
        <p14:creationId xmlns:p14="http://schemas.microsoft.com/office/powerpoint/2010/main" val="414145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Jonny</a:t>
            </a:r>
          </a:p>
        </p:txBody>
      </p:sp>
      <p:sp>
        <p:nvSpPr>
          <p:cNvPr id="4" name="Slide Number Placeholder 3"/>
          <p:cNvSpPr>
            <a:spLocks noGrp="1"/>
          </p:cNvSpPr>
          <p:nvPr>
            <p:ph type="sldNum" sz="quarter" idx="5"/>
          </p:nvPr>
        </p:nvSpPr>
        <p:spPr/>
        <p:txBody>
          <a:bodyPr/>
          <a:lstStyle/>
          <a:p>
            <a:fld id="{CF2AA2F1-C8D3-4F4D-97FF-7CA57D12C61D}" type="slidenum">
              <a:rPr lang="en-US" smtClean="0"/>
              <a:t>2</a:t>
            </a:fld>
            <a:endParaRPr lang="en-US"/>
          </a:p>
        </p:txBody>
      </p:sp>
    </p:spTree>
    <p:extLst>
      <p:ext uri="{BB962C8B-B14F-4D97-AF65-F5344CB8AC3E}">
        <p14:creationId xmlns:p14="http://schemas.microsoft.com/office/powerpoint/2010/main" val="25712229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Sophia</a:t>
            </a:r>
          </a:p>
          <a:p>
            <a:endParaRPr lang="en-US" dirty="0"/>
          </a:p>
        </p:txBody>
      </p:sp>
      <p:sp>
        <p:nvSpPr>
          <p:cNvPr id="4" name="Slide Number Placeholder 3"/>
          <p:cNvSpPr>
            <a:spLocks noGrp="1"/>
          </p:cNvSpPr>
          <p:nvPr>
            <p:ph type="sldNum" sz="quarter" idx="5"/>
          </p:nvPr>
        </p:nvSpPr>
        <p:spPr/>
        <p:txBody>
          <a:bodyPr/>
          <a:lstStyle/>
          <a:p>
            <a:fld id="{CF2AA2F1-C8D3-4F4D-97FF-7CA57D12C61D}" type="slidenum">
              <a:rPr lang="en-US" smtClean="0"/>
              <a:t>21</a:t>
            </a:fld>
            <a:endParaRPr lang="en-US"/>
          </a:p>
        </p:txBody>
      </p:sp>
    </p:spTree>
    <p:extLst>
      <p:ext uri="{BB962C8B-B14F-4D97-AF65-F5344CB8AC3E}">
        <p14:creationId xmlns:p14="http://schemas.microsoft.com/office/powerpoint/2010/main" val="4197316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Sophia</a:t>
            </a:r>
          </a:p>
          <a:p>
            <a:endParaRPr lang="en-US" dirty="0"/>
          </a:p>
        </p:txBody>
      </p:sp>
      <p:sp>
        <p:nvSpPr>
          <p:cNvPr id="4" name="Slide Number Placeholder 3"/>
          <p:cNvSpPr>
            <a:spLocks noGrp="1"/>
          </p:cNvSpPr>
          <p:nvPr>
            <p:ph type="sldNum" sz="quarter" idx="5"/>
          </p:nvPr>
        </p:nvSpPr>
        <p:spPr/>
        <p:txBody>
          <a:bodyPr/>
          <a:lstStyle/>
          <a:p>
            <a:fld id="{CF2AA2F1-C8D3-4F4D-97FF-7CA57D12C61D}" type="slidenum">
              <a:rPr lang="en-US" smtClean="0"/>
              <a:t>22</a:t>
            </a:fld>
            <a:endParaRPr lang="en-US"/>
          </a:p>
        </p:txBody>
      </p:sp>
    </p:spTree>
    <p:extLst>
      <p:ext uri="{BB962C8B-B14F-4D97-AF65-F5344CB8AC3E}">
        <p14:creationId xmlns:p14="http://schemas.microsoft.com/office/powerpoint/2010/main" val="26970796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t>
            </a:r>
            <a:r>
              <a:rPr lang="en-US" dirty="0" err="1"/>
              <a:t>Srabana’s</a:t>
            </a:r>
            <a:r>
              <a:rPr lang="en-US" dirty="0"/>
              <a:t> Readme</a:t>
            </a:r>
          </a:p>
        </p:txBody>
      </p:sp>
      <p:sp>
        <p:nvSpPr>
          <p:cNvPr id="4" name="Slide Number Placeholder 3"/>
          <p:cNvSpPr>
            <a:spLocks noGrp="1"/>
          </p:cNvSpPr>
          <p:nvPr>
            <p:ph type="sldNum" sz="quarter" idx="5"/>
          </p:nvPr>
        </p:nvSpPr>
        <p:spPr/>
        <p:txBody>
          <a:bodyPr/>
          <a:lstStyle/>
          <a:p>
            <a:fld id="{CF2AA2F1-C8D3-4F4D-97FF-7CA57D12C61D}" type="slidenum">
              <a:rPr lang="en-US" smtClean="0"/>
              <a:t>23</a:t>
            </a:fld>
            <a:endParaRPr lang="en-US"/>
          </a:p>
        </p:txBody>
      </p:sp>
    </p:spTree>
    <p:extLst>
      <p:ext uri="{BB962C8B-B14F-4D97-AF65-F5344CB8AC3E}">
        <p14:creationId xmlns:p14="http://schemas.microsoft.com/office/powerpoint/2010/main" val="29437173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2AA2F1-C8D3-4F4D-97FF-7CA57D12C61D}" type="slidenum">
              <a:rPr lang="en-US" smtClean="0"/>
              <a:t>24</a:t>
            </a:fld>
            <a:endParaRPr lang="en-US"/>
          </a:p>
        </p:txBody>
      </p:sp>
    </p:spTree>
    <p:extLst>
      <p:ext uri="{BB962C8B-B14F-4D97-AF65-F5344CB8AC3E}">
        <p14:creationId xmlns:p14="http://schemas.microsoft.com/office/powerpoint/2010/main" val="3223154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Jonny</a:t>
            </a:r>
          </a:p>
          <a:p>
            <a:endParaRPr lang="en-US" dirty="0"/>
          </a:p>
        </p:txBody>
      </p:sp>
      <p:sp>
        <p:nvSpPr>
          <p:cNvPr id="4" name="Slide Number Placeholder 3"/>
          <p:cNvSpPr>
            <a:spLocks noGrp="1"/>
          </p:cNvSpPr>
          <p:nvPr>
            <p:ph type="sldNum" sz="quarter" idx="5"/>
          </p:nvPr>
        </p:nvSpPr>
        <p:spPr/>
        <p:txBody>
          <a:bodyPr/>
          <a:lstStyle/>
          <a:p>
            <a:fld id="{CF2AA2F1-C8D3-4F4D-97FF-7CA57D12C61D}" type="slidenum">
              <a:rPr lang="en-US" smtClean="0"/>
              <a:t>3</a:t>
            </a:fld>
            <a:endParaRPr lang="en-US"/>
          </a:p>
        </p:txBody>
      </p:sp>
    </p:spTree>
    <p:extLst>
      <p:ext uri="{BB962C8B-B14F-4D97-AF65-F5344CB8AC3E}">
        <p14:creationId xmlns:p14="http://schemas.microsoft.com/office/powerpoint/2010/main" val="78414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Jonny</a:t>
            </a:r>
          </a:p>
          <a:p>
            <a:endParaRPr lang="en-US" dirty="0"/>
          </a:p>
        </p:txBody>
      </p:sp>
      <p:sp>
        <p:nvSpPr>
          <p:cNvPr id="4" name="Slide Number Placeholder 3"/>
          <p:cNvSpPr>
            <a:spLocks noGrp="1"/>
          </p:cNvSpPr>
          <p:nvPr>
            <p:ph type="sldNum" sz="quarter" idx="5"/>
          </p:nvPr>
        </p:nvSpPr>
        <p:spPr/>
        <p:txBody>
          <a:bodyPr/>
          <a:lstStyle/>
          <a:p>
            <a:fld id="{CF2AA2F1-C8D3-4F4D-97FF-7CA57D12C61D}" type="slidenum">
              <a:rPr lang="en-US" smtClean="0"/>
              <a:t>4</a:t>
            </a:fld>
            <a:endParaRPr lang="en-US"/>
          </a:p>
        </p:txBody>
      </p:sp>
    </p:spTree>
    <p:extLst>
      <p:ext uri="{BB962C8B-B14F-4D97-AF65-F5344CB8AC3E}">
        <p14:creationId xmlns:p14="http://schemas.microsoft.com/office/powerpoint/2010/main" val="3047029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Sophia</a:t>
            </a:r>
          </a:p>
          <a:p>
            <a:endParaRPr lang="en-US" dirty="0"/>
          </a:p>
        </p:txBody>
      </p:sp>
      <p:sp>
        <p:nvSpPr>
          <p:cNvPr id="4" name="Slide Number Placeholder 3"/>
          <p:cNvSpPr>
            <a:spLocks noGrp="1"/>
          </p:cNvSpPr>
          <p:nvPr>
            <p:ph type="sldNum" sz="quarter" idx="5"/>
          </p:nvPr>
        </p:nvSpPr>
        <p:spPr/>
        <p:txBody>
          <a:bodyPr/>
          <a:lstStyle/>
          <a:p>
            <a:fld id="{CF2AA2F1-C8D3-4F4D-97FF-7CA57D12C61D}" type="slidenum">
              <a:rPr lang="en-US" smtClean="0"/>
              <a:t>6</a:t>
            </a:fld>
            <a:endParaRPr lang="en-US"/>
          </a:p>
        </p:txBody>
      </p:sp>
    </p:spTree>
    <p:extLst>
      <p:ext uri="{BB962C8B-B14F-4D97-AF65-F5344CB8AC3E}">
        <p14:creationId xmlns:p14="http://schemas.microsoft.com/office/powerpoint/2010/main" val="848565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Attach </a:t>
            </a:r>
            <a:r>
              <a:rPr lang="en-US" dirty="0" err="1"/>
              <a:t>lat</a:t>
            </a:r>
            <a:r>
              <a:rPr lang="en-US" dirty="0"/>
              <a:t> and long labels to these graphs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Sophia</a:t>
            </a:r>
          </a:p>
          <a:p>
            <a:endParaRPr lang="en-US" dirty="0"/>
          </a:p>
        </p:txBody>
      </p:sp>
      <p:sp>
        <p:nvSpPr>
          <p:cNvPr id="4" name="Slide Number Placeholder 3"/>
          <p:cNvSpPr>
            <a:spLocks noGrp="1"/>
          </p:cNvSpPr>
          <p:nvPr>
            <p:ph type="sldNum" sz="quarter" idx="5"/>
          </p:nvPr>
        </p:nvSpPr>
        <p:spPr/>
        <p:txBody>
          <a:bodyPr/>
          <a:lstStyle/>
          <a:p>
            <a:fld id="{CF2AA2F1-C8D3-4F4D-97FF-7CA57D12C61D}" type="slidenum">
              <a:rPr lang="en-US" smtClean="0"/>
              <a:t>7</a:t>
            </a:fld>
            <a:endParaRPr lang="en-US"/>
          </a:p>
        </p:txBody>
      </p:sp>
    </p:spTree>
    <p:extLst>
      <p:ext uri="{BB962C8B-B14F-4D97-AF65-F5344CB8AC3E}">
        <p14:creationId xmlns:p14="http://schemas.microsoft.com/office/powerpoint/2010/main" val="1356128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Sophia</a:t>
            </a:r>
          </a:p>
          <a:p>
            <a:endParaRPr lang="en-US" dirty="0"/>
          </a:p>
          <a:p>
            <a:r>
              <a:rPr lang="en-US" dirty="0"/>
              <a:t>Attach </a:t>
            </a:r>
            <a:r>
              <a:rPr lang="en-US" dirty="0" err="1"/>
              <a:t>lat</a:t>
            </a:r>
            <a:r>
              <a:rPr lang="en-US" dirty="0"/>
              <a:t> and long labels to these graphs</a:t>
            </a:r>
          </a:p>
        </p:txBody>
      </p:sp>
      <p:sp>
        <p:nvSpPr>
          <p:cNvPr id="4" name="Slide Number Placeholder 3"/>
          <p:cNvSpPr>
            <a:spLocks noGrp="1"/>
          </p:cNvSpPr>
          <p:nvPr>
            <p:ph type="sldNum" sz="quarter" idx="5"/>
          </p:nvPr>
        </p:nvSpPr>
        <p:spPr/>
        <p:txBody>
          <a:bodyPr/>
          <a:lstStyle/>
          <a:p>
            <a:fld id="{CF2AA2F1-C8D3-4F4D-97FF-7CA57D12C61D}" type="slidenum">
              <a:rPr lang="en-US" smtClean="0"/>
              <a:t>8</a:t>
            </a:fld>
            <a:endParaRPr lang="en-US"/>
          </a:p>
        </p:txBody>
      </p:sp>
    </p:spTree>
    <p:extLst>
      <p:ext uri="{BB962C8B-B14F-4D97-AF65-F5344CB8AC3E}">
        <p14:creationId xmlns:p14="http://schemas.microsoft.com/office/powerpoint/2010/main" val="3837766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Sophia</a:t>
            </a:r>
          </a:p>
          <a:p>
            <a:endParaRPr lang="en-US" dirty="0"/>
          </a:p>
        </p:txBody>
      </p:sp>
      <p:sp>
        <p:nvSpPr>
          <p:cNvPr id="4" name="Slide Number Placeholder 3"/>
          <p:cNvSpPr>
            <a:spLocks noGrp="1"/>
          </p:cNvSpPr>
          <p:nvPr>
            <p:ph type="sldNum" sz="quarter" idx="5"/>
          </p:nvPr>
        </p:nvSpPr>
        <p:spPr/>
        <p:txBody>
          <a:bodyPr/>
          <a:lstStyle/>
          <a:p>
            <a:fld id="{CF2AA2F1-C8D3-4F4D-97FF-7CA57D12C61D}" type="slidenum">
              <a:rPr lang="en-US" smtClean="0"/>
              <a:t>9</a:t>
            </a:fld>
            <a:endParaRPr lang="en-US"/>
          </a:p>
        </p:txBody>
      </p:sp>
    </p:spTree>
    <p:extLst>
      <p:ext uri="{BB962C8B-B14F-4D97-AF65-F5344CB8AC3E}">
        <p14:creationId xmlns:p14="http://schemas.microsoft.com/office/powerpoint/2010/main" val="4163154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Sophia</a:t>
            </a:r>
          </a:p>
          <a:p>
            <a:endParaRPr lang="en-US" dirty="0"/>
          </a:p>
        </p:txBody>
      </p:sp>
      <p:sp>
        <p:nvSpPr>
          <p:cNvPr id="4" name="Slide Number Placeholder 3"/>
          <p:cNvSpPr>
            <a:spLocks noGrp="1"/>
          </p:cNvSpPr>
          <p:nvPr>
            <p:ph type="sldNum" sz="quarter" idx="5"/>
          </p:nvPr>
        </p:nvSpPr>
        <p:spPr/>
        <p:txBody>
          <a:bodyPr/>
          <a:lstStyle/>
          <a:p>
            <a:fld id="{CF2AA2F1-C8D3-4F4D-97FF-7CA57D12C61D}" type="slidenum">
              <a:rPr lang="en-US" smtClean="0"/>
              <a:t>10</a:t>
            </a:fld>
            <a:endParaRPr lang="en-US"/>
          </a:p>
        </p:txBody>
      </p:sp>
    </p:spTree>
    <p:extLst>
      <p:ext uri="{BB962C8B-B14F-4D97-AF65-F5344CB8AC3E}">
        <p14:creationId xmlns:p14="http://schemas.microsoft.com/office/powerpoint/2010/main" val="35490075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F239A9A-B4B0-4B32-B8CD-2E25E95134C4}" type="datetimeFigureOut">
              <a:rPr lang="en-US" dirty="0"/>
              <a:t>3/27/2023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25518A9-B687-4302-9395-2322403C6656}" type="datetimeFigureOut">
              <a:rPr lang="en-US" dirty="0"/>
              <a:t>3/27/2023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99A684-0CB7-41E9-A4DF-5D1C2CA5BF6F}" type="datetimeFigureOut">
              <a:rPr lang="en-US" dirty="0"/>
              <a:t>3/27/2023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DD7C35-9E19-4518-A4B2-3B09CD8CC756}" type="datetimeFigureOut">
              <a:rPr lang="en-US" dirty="0"/>
              <a:t>3/27/2023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196DA8-8897-4DDF-BFB6-5D83863C837A}" type="datetimeFigureOut">
              <a:rPr lang="en-US" dirty="0"/>
              <a:t>3/27/2023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CBBA708-C5F0-412D-90E2-1919F0D196AE}" type="datetimeFigureOut">
              <a:rPr lang="en-US" dirty="0"/>
              <a:t>3/27/2023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9C8F8FA-EF43-4642-9368-3F4E33039BD9}" type="datetimeFigureOut">
              <a:rPr lang="en-US" dirty="0"/>
              <a:t>3/27/2023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61E721-B01C-4D5D-A3CA-2E5518383F10}" type="datetimeFigureOut">
              <a:rPr lang="en-US" dirty="0"/>
              <a:t>3/27/2023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513FEF9-69D0-4F8C-A336-59491FBEDC47}" type="datetimeFigureOut">
              <a:rPr lang="en-US" dirty="0"/>
              <a:t>3/27/2023</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6C833273-08BD-4455-9823-F110E3571138}" type="datetimeFigureOut">
              <a:rPr lang="en-US" smtClean="0"/>
              <a:t>3/27/2023</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57097CC8-923E-47C4-A694-609B59C51B11}" type="slidenum">
              <a:rPr lang="en-US" smtClean="0"/>
              <a:t>‹#›</a:t>
            </a:fld>
            <a:endParaRPr lang="en-US"/>
          </a:p>
        </p:txBody>
      </p:sp>
    </p:spTree>
    <p:extLst>
      <p:ext uri="{BB962C8B-B14F-4D97-AF65-F5344CB8AC3E}">
        <p14:creationId xmlns:p14="http://schemas.microsoft.com/office/powerpoint/2010/main" val="11219045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833273-08BD-4455-9823-F110E3571138}" type="datetimeFigureOut">
              <a:rPr lang="en-US" smtClean="0"/>
              <a:t>3/27/2023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097CC8-923E-47C4-A694-609B59C51B11}" type="slidenum">
              <a:rPr lang="en-US" smtClean="0"/>
              <a:t>‹#›</a:t>
            </a:fld>
            <a:endParaRPr lang="en-US"/>
          </a:p>
        </p:txBody>
      </p:sp>
    </p:spTree>
    <p:extLst>
      <p:ext uri="{BB962C8B-B14F-4D97-AF65-F5344CB8AC3E}">
        <p14:creationId xmlns:p14="http://schemas.microsoft.com/office/powerpoint/2010/main" val="2972131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1E21DC-8981-44E6-BC8C-2BA8F673FFBB}" type="datetimeFigureOut">
              <a:rPr lang="en-US" dirty="0"/>
              <a:t>3/27/2023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6C833273-08BD-4455-9823-F110E3571138}" type="datetimeFigureOut">
              <a:rPr lang="en-US" smtClean="0"/>
              <a:t>3/27/2023</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57097CC8-923E-47C4-A694-609B59C51B11}" type="slidenum">
              <a:rPr lang="en-US" smtClean="0"/>
              <a:t>‹#›</a:t>
            </a:fld>
            <a:endParaRPr lang="en-US"/>
          </a:p>
        </p:txBody>
      </p:sp>
    </p:spTree>
    <p:extLst>
      <p:ext uri="{BB962C8B-B14F-4D97-AF65-F5344CB8AC3E}">
        <p14:creationId xmlns:p14="http://schemas.microsoft.com/office/powerpoint/2010/main" val="13889501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C833273-08BD-4455-9823-F110E3571138}" type="datetimeFigureOut">
              <a:rPr lang="en-US" smtClean="0"/>
              <a:t>3/27/2023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097CC8-923E-47C4-A694-609B59C51B11}" type="slidenum">
              <a:rPr lang="en-US" smtClean="0"/>
              <a:t>‹#›</a:t>
            </a:fld>
            <a:endParaRPr lang="en-US"/>
          </a:p>
        </p:txBody>
      </p:sp>
    </p:spTree>
    <p:extLst>
      <p:ext uri="{BB962C8B-B14F-4D97-AF65-F5344CB8AC3E}">
        <p14:creationId xmlns:p14="http://schemas.microsoft.com/office/powerpoint/2010/main" val="19363983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833273-08BD-4455-9823-F110E3571138}" type="datetimeFigureOut">
              <a:rPr lang="en-US" smtClean="0"/>
              <a:t>3/27/2023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097CC8-923E-47C4-A694-609B59C51B11}" type="slidenum">
              <a:rPr lang="en-US" smtClean="0"/>
              <a:t>‹#›</a:t>
            </a:fld>
            <a:endParaRPr lang="en-US"/>
          </a:p>
        </p:txBody>
      </p:sp>
    </p:spTree>
    <p:extLst>
      <p:ext uri="{BB962C8B-B14F-4D97-AF65-F5344CB8AC3E}">
        <p14:creationId xmlns:p14="http://schemas.microsoft.com/office/powerpoint/2010/main" val="7974919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C833273-08BD-4455-9823-F110E3571138}" type="datetimeFigureOut">
              <a:rPr lang="en-US" smtClean="0"/>
              <a:t>3/27/2023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097CC8-923E-47C4-A694-609B59C51B11}" type="slidenum">
              <a:rPr lang="en-US" smtClean="0"/>
              <a:t>‹#›</a:t>
            </a:fld>
            <a:endParaRPr lang="en-US"/>
          </a:p>
        </p:txBody>
      </p:sp>
    </p:spTree>
    <p:extLst>
      <p:ext uri="{BB962C8B-B14F-4D97-AF65-F5344CB8AC3E}">
        <p14:creationId xmlns:p14="http://schemas.microsoft.com/office/powerpoint/2010/main" val="20602836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833273-08BD-4455-9823-F110E3571138}" type="datetimeFigureOut">
              <a:rPr lang="en-US" smtClean="0"/>
              <a:t>3/27/2023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7097CC8-923E-47C4-A694-609B59C51B11}" type="slidenum">
              <a:rPr lang="en-US" smtClean="0"/>
              <a:t>‹#›</a:t>
            </a:fld>
            <a:endParaRPr lang="en-US"/>
          </a:p>
        </p:txBody>
      </p:sp>
    </p:spTree>
    <p:extLst>
      <p:ext uri="{BB962C8B-B14F-4D97-AF65-F5344CB8AC3E}">
        <p14:creationId xmlns:p14="http://schemas.microsoft.com/office/powerpoint/2010/main" val="41224287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833273-08BD-4455-9823-F110E3571138}" type="datetimeFigureOut">
              <a:rPr lang="en-US" smtClean="0"/>
              <a:t>3/27/2023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097CC8-923E-47C4-A694-609B59C51B11}" type="slidenum">
              <a:rPr lang="en-US" smtClean="0"/>
              <a:t>‹#›</a:t>
            </a:fld>
            <a:endParaRPr lang="en-US"/>
          </a:p>
        </p:txBody>
      </p:sp>
    </p:spTree>
    <p:extLst>
      <p:ext uri="{BB962C8B-B14F-4D97-AF65-F5344CB8AC3E}">
        <p14:creationId xmlns:p14="http://schemas.microsoft.com/office/powerpoint/2010/main" val="40936453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833273-08BD-4455-9823-F110E3571138}" type="datetimeFigureOut">
              <a:rPr lang="en-US" smtClean="0"/>
              <a:t>3/27/2023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097CC8-923E-47C4-A694-609B59C51B11}" type="slidenum">
              <a:rPr lang="en-US" smtClean="0"/>
              <a:t>‹#›</a:t>
            </a:fld>
            <a:endParaRPr lang="en-US"/>
          </a:p>
        </p:txBody>
      </p:sp>
    </p:spTree>
    <p:extLst>
      <p:ext uri="{BB962C8B-B14F-4D97-AF65-F5344CB8AC3E}">
        <p14:creationId xmlns:p14="http://schemas.microsoft.com/office/powerpoint/2010/main" val="38579371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833273-08BD-4455-9823-F110E3571138}" type="datetimeFigureOut">
              <a:rPr lang="en-US" smtClean="0"/>
              <a:t>3/27/2023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097CC8-923E-47C4-A694-609B59C51B11}" type="slidenum">
              <a:rPr lang="en-US" smtClean="0"/>
              <a:t>‹#›</a:t>
            </a:fld>
            <a:endParaRPr lang="en-US"/>
          </a:p>
        </p:txBody>
      </p:sp>
    </p:spTree>
    <p:extLst>
      <p:ext uri="{BB962C8B-B14F-4D97-AF65-F5344CB8AC3E}">
        <p14:creationId xmlns:p14="http://schemas.microsoft.com/office/powerpoint/2010/main" val="27021306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C833273-08BD-4455-9823-F110E3571138}" type="datetimeFigureOut">
              <a:rPr lang="en-US" smtClean="0"/>
              <a:t>3/27/2023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57097CC8-923E-47C4-A694-609B59C51B11}" type="slidenum">
              <a:rPr lang="en-US" smtClean="0"/>
              <a:t>‹#›</a:t>
            </a:fld>
            <a:endParaRPr lang="en-US"/>
          </a:p>
        </p:txBody>
      </p:sp>
    </p:spTree>
    <p:extLst>
      <p:ext uri="{BB962C8B-B14F-4D97-AF65-F5344CB8AC3E}">
        <p14:creationId xmlns:p14="http://schemas.microsoft.com/office/powerpoint/2010/main" val="26574477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C833273-08BD-4455-9823-F110E3571138}" type="datetimeFigureOut">
              <a:rPr lang="en-US" smtClean="0"/>
              <a:t>3/27/2023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57097CC8-923E-47C4-A694-609B59C51B11}"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13653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B9C5D3-0140-4E75-8D7F-C0623D06DFD7}" type="datetimeFigureOut">
              <a:rPr lang="en-US" dirty="0"/>
              <a:t>3/27/2023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6C833273-08BD-4455-9823-F110E3571138}" type="datetimeFigureOut">
              <a:rPr lang="en-US" smtClean="0"/>
              <a:t>3/27/2023</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57097CC8-923E-47C4-A694-609B59C51B11}" type="slidenum">
              <a:rPr lang="en-US" smtClean="0"/>
              <a:t>‹#›</a:t>
            </a:fld>
            <a:endParaRPr lang="en-US"/>
          </a:p>
        </p:txBody>
      </p:sp>
    </p:spTree>
    <p:extLst>
      <p:ext uri="{BB962C8B-B14F-4D97-AF65-F5344CB8AC3E}">
        <p14:creationId xmlns:p14="http://schemas.microsoft.com/office/powerpoint/2010/main" val="950295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C833273-08BD-4455-9823-F110E3571138}" type="datetimeFigureOut">
              <a:rPr lang="en-US" smtClean="0"/>
              <a:t>3/27/2023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097CC8-923E-47C4-A694-609B59C51B11}" type="slidenum">
              <a:rPr lang="en-US" smtClean="0"/>
              <a:t>‹#›</a:t>
            </a:fld>
            <a:endParaRPr lang="en-US"/>
          </a:p>
        </p:txBody>
      </p:sp>
    </p:spTree>
    <p:extLst>
      <p:ext uri="{BB962C8B-B14F-4D97-AF65-F5344CB8AC3E}">
        <p14:creationId xmlns:p14="http://schemas.microsoft.com/office/powerpoint/2010/main" val="17753741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C833273-08BD-4455-9823-F110E3571138}" type="datetimeFigureOut">
              <a:rPr lang="en-US" smtClean="0"/>
              <a:t>3/27/2023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097CC8-923E-47C4-A694-609B59C51B11}" type="slidenum">
              <a:rPr lang="en-US" smtClean="0"/>
              <a:t>‹#›</a:t>
            </a:fld>
            <a:endParaRPr lang="en-US"/>
          </a:p>
        </p:txBody>
      </p:sp>
    </p:spTree>
    <p:extLst>
      <p:ext uri="{BB962C8B-B14F-4D97-AF65-F5344CB8AC3E}">
        <p14:creationId xmlns:p14="http://schemas.microsoft.com/office/powerpoint/2010/main" val="35111185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833273-08BD-4455-9823-F110E3571138}" type="datetimeFigureOut">
              <a:rPr lang="en-US" smtClean="0"/>
              <a:t>3/27/2023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097CC8-923E-47C4-A694-609B59C51B11}" type="slidenum">
              <a:rPr lang="en-US" smtClean="0"/>
              <a:t>‹#›</a:t>
            </a:fld>
            <a:endParaRPr lang="en-US"/>
          </a:p>
        </p:txBody>
      </p:sp>
    </p:spTree>
    <p:extLst>
      <p:ext uri="{BB962C8B-B14F-4D97-AF65-F5344CB8AC3E}">
        <p14:creationId xmlns:p14="http://schemas.microsoft.com/office/powerpoint/2010/main" val="1781480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6C833273-08BD-4455-9823-F110E3571138}" type="datetimeFigureOut">
              <a:rPr lang="en-US" smtClean="0"/>
              <a:t>3/27/2023</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57097CC8-923E-47C4-A694-609B59C51B11}" type="slidenum">
              <a:rPr lang="en-US" smtClean="0"/>
              <a:t>‹#›</a:t>
            </a:fld>
            <a:endParaRPr lang="en-US"/>
          </a:p>
        </p:txBody>
      </p:sp>
    </p:spTree>
    <p:extLst>
      <p:ext uri="{BB962C8B-B14F-4D97-AF65-F5344CB8AC3E}">
        <p14:creationId xmlns:p14="http://schemas.microsoft.com/office/powerpoint/2010/main" val="4069965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A5666F9-5B40-48E0-8DFD-99EF944CDD22}" type="datetimeFigureOut">
              <a:rPr lang="en-US" dirty="0"/>
              <a:t>3/27/2023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A698D6B-2C72-4E21-9893-A649C6E2A47D}" type="datetimeFigureOut">
              <a:rPr lang="en-US" dirty="0"/>
              <a:t>3/27/2023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6811C9-A66C-49F0-970E-F7B68D9109A0}" type="datetimeFigureOut">
              <a:rPr lang="en-US" dirty="0"/>
              <a:t>3/27/2023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6C01AE78-96A2-4A23-B183-3B6DB4374FE7}" type="datetimeFigureOut">
              <a:rPr lang="en-US" dirty="0"/>
              <a:t>3/27/2023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AE0757-B101-4811-9189-10EB2F458E2D}" type="datetimeFigureOut">
              <a:rPr lang="en-US" dirty="0"/>
              <a:t>3/27/2023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BDC078-589F-40E3-816C-EE21D62B5BBA}" type="datetimeFigureOut">
              <a:rPr lang="en-US" dirty="0"/>
              <a:t>3/27/2023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4.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7004436-CA73-4D53-89B4-2A5C7347BF2F}" type="datetimeFigureOut">
              <a:rPr lang="en-US" dirty="0"/>
              <a:t>3/27/2023</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effectLst>
            <a:outerShdw blurRad="228600" algn="ctr" rotWithShape="0">
              <a:prstClr val="black">
                <a:alpha val="53000"/>
              </a:prst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outerShdw blurRad="228600" algn="ctr" rotWithShape="0">
              <a:prstClr val="black">
                <a:alpha val="53000"/>
              </a:prst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effectLst>
            <a:outerShdw blurRad="228600" algn="ctr" rotWithShape="0">
              <a:prstClr val="black">
                <a:alpha val="53000"/>
              </a:prst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effectLst>
            <a:outerShdw blurRad="228600" algn="ctr" rotWithShape="0">
              <a:prstClr val="black">
                <a:alpha val="53000"/>
              </a:prst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effectLst>
            <a:outerShdw blurRad="228600" algn="ctr" rotWithShape="0">
              <a:prstClr val="black">
                <a:alpha val="53000"/>
              </a:prst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C833273-08BD-4455-9823-F110E3571138}" type="datetimeFigureOut">
              <a:rPr lang="en-US" smtClean="0"/>
              <a:t>3/27/2023</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7097CC8-923E-47C4-A694-609B59C51B11}" type="slidenum">
              <a:rPr lang="en-US" smtClean="0"/>
              <a:t>‹#›</a:t>
            </a:fld>
            <a:endParaRPr lang="en-US"/>
          </a:p>
        </p:txBody>
      </p:sp>
    </p:spTree>
    <p:extLst>
      <p:ext uri="{BB962C8B-B14F-4D97-AF65-F5344CB8AC3E}">
        <p14:creationId xmlns:p14="http://schemas.microsoft.com/office/powerpoint/2010/main" val="3165231090"/>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25.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4.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5.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6.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8.png"/><Relationship Id="rId5" Type="http://schemas.microsoft.com/office/2007/relationships/hdphoto" Target="../media/hdphoto1.wdp"/><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3.png"/><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1.png"/><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2.png"/><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2.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2F4CD-BDEA-F104-4572-D9EF6FF37E5E}"/>
              </a:ext>
            </a:extLst>
          </p:cNvPr>
          <p:cNvSpPr>
            <a:spLocks noGrp="1"/>
          </p:cNvSpPr>
          <p:nvPr>
            <p:ph type="ctrTitle"/>
          </p:nvPr>
        </p:nvSpPr>
        <p:spPr>
          <a:xfrm>
            <a:off x="998738" y="1705751"/>
            <a:ext cx="9448800" cy="1330412"/>
          </a:xfrm>
        </p:spPr>
        <p:txBody>
          <a:bodyPr>
            <a:normAutofit/>
          </a:bodyPr>
          <a:lstStyle/>
          <a:p>
            <a:r>
              <a:rPr lang="en-US" sz="8800" b="1" dirty="0"/>
              <a:t>WORLD POWER</a:t>
            </a:r>
          </a:p>
        </p:txBody>
      </p:sp>
      <p:sp>
        <p:nvSpPr>
          <p:cNvPr id="3" name="Subtitle 2">
            <a:extLst>
              <a:ext uri="{FF2B5EF4-FFF2-40B4-BE49-F238E27FC236}">
                <a16:creationId xmlns:a16="http://schemas.microsoft.com/office/drawing/2014/main" id="{93FE35B8-031E-E170-2929-6DD18CC56FDD}"/>
              </a:ext>
            </a:extLst>
          </p:cNvPr>
          <p:cNvSpPr>
            <a:spLocks noGrp="1"/>
          </p:cNvSpPr>
          <p:nvPr>
            <p:ph type="subTitle" idx="1"/>
          </p:nvPr>
        </p:nvSpPr>
        <p:spPr>
          <a:xfrm>
            <a:off x="998737" y="3160450"/>
            <a:ext cx="9956307" cy="1056443"/>
          </a:xfrm>
        </p:spPr>
        <p:txBody>
          <a:bodyPr>
            <a:normAutofit fontScale="92500"/>
          </a:bodyPr>
          <a:lstStyle/>
          <a:p>
            <a:r>
              <a:rPr lang="en-US" sz="2800" dirty="0"/>
              <a:t>A small but scrappy enterprise seeking power over the world and dominion over all its peoples. Seeking investment.</a:t>
            </a:r>
          </a:p>
        </p:txBody>
      </p:sp>
    </p:spTree>
    <p:extLst>
      <p:ext uri="{BB962C8B-B14F-4D97-AF65-F5344CB8AC3E}">
        <p14:creationId xmlns:p14="http://schemas.microsoft.com/office/powerpoint/2010/main" val="3243577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4DFDF4D-4847-2794-67E8-36849EE44A05}"/>
              </a:ext>
            </a:extLst>
          </p:cNvPr>
          <p:cNvSpPr/>
          <p:nvPr/>
        </p:nvSpPr>
        <p:spPr>
          <a:xfrm>
            <a:off x="6991110" y="2145897"/>
            <a:ext cx="5016672" cy="45140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a:extLst>
              <a:ext uri="{FF2B5EF4-FFF2-40B4-BE49-F238E27FC236}">
                <a16:creationId xmlns:a16="http://schemas.microsoft.com/office/drawing/2014/main" id="{57C760DE-D174-35A5-AD87-1D7EA826EF62}"/>
              </a:ext>
            </a:extLst>
          </p:cNvPr>
          <p:cNvSpPr>
            <a:spLocks noGrp="1"/>
          </p:cNvSpPr>
          <p:nvPr>
            <p:ph type="title"/>
          </p:nvPr>
        </p:nvSpPr>
        <p:spPr>
          <a:xfrm>
            <a:off x="0" y="1076960"/>
            <a:ext cx="10454639" cy="812800"/>
          </a:xfrm>
        </p:spPr>
        <p:txBody>
          <a:bodyPr>
            <a:noAutofit/>
          </a:bodyPr>
          <a:lstStyle/>
          <a:p>
            <a:r>
              <a:rPr lang="en-US" sz="3200" b="1" dirty="0">
                <a:solidFill>
                  <a:schemeClr val="accent1"/>
                </a:solidFill>
              </a:rPr>
              <a:t>National: </a:t>
            </a:r>
            <a:r>
              <a:rPr lang="en-US" sz="3200" dirty="0"/>
              <a:t>What fuel sources is the US using to generate electricity?</a:t>
            </a:r>
            <a:br>
              <a:rPr lang="en-US" sz="3200" dirty="0"/>
            </a:br>
            <a:r>
              <a:rPr lang="en-US" sz="3200" dirty="0"/>
              <a:t>How has this changed over time (if at all)?</a:t>
            </a:r>
            <a:br>
              <a:rPr lang="en-US" sz="2800" dirty="0"/>
            </a:br>
            <a:endParaRPr lang="en-US" sz="2800" b="1" dirty="0"/>
          </a:p>
        </p:txBody>
      </p:sp>
      <p:pic>
        <p:nvPicPr>
          <p:cNvPr id="9" name="Picture 8">
            <a:extLst>
              <a:ext uri="{FF2B5EF4-FFF2-40B4-BE49-F238E27FC236}">
                <a16:creationId xmlns:a16="http://schemas.microsoft.com/office/drawing/2014/main" id="{5AEE89D2-2FFE-F7F1-7ADE-2784AB52B44D}"/>
              </a:ext>
            </a:extLst>
          </p:cNvPr>
          <p:cNvPicPr>
            <a:picLocks noChangeAspect="1"/>
          </p:cNvPicPr>
          <p:nvPr/>
        </p:nvPicPr>
        <p:blipFill>
          <a:blip r:embed="rId3"/>
          <a:stretch>
            <a:fillRect/>
          </a:stretch>
        </p:blipFill>
        <p:spPr>
          <a:xfrm>
            <a:off x="184218" y="2145897"/>
            <a:ext cx="6624911" cy="4514033"/>
          </a:xfrm>
          <a:prstGeom prst="rect">
            <a:avLst/>
          </a:prstGeom>
        </p:spPr>
      </p:pic>
      <p:sp>
        <p:nvSpPr>
          <p:cNvPr id="16" name="TextBox 15">
            <a:extLst>
              <a:ext uri="{FF2B5EF4-FFF2-40B4-BE49-F238E27FC236}">
                <a16:creationId xmlns:a16="http://schemas.microsoft.com/office/drawing/2014/main" id="{BA24FEB8-9BB3-6E95-000F-FDA145E4CD19}"/>
              </a:ext>
            </a:extLst>
          </p:cNvPr>
          <p:cNvSpPr txBox="1"/>
          <p:nvPr/>
        </p:nvSpPr>
        <p:spPr>
          <a:xfrm>
            <a:off x="7002169" y="2145897"/>
            <a:ext cx="5005613" cy="440120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sng" strike="noStrike" kern="1200" cap="none" spc="0" normalizeH="0" baseline="0" noProof="0" dirty="0">
                <a:ln>
                  <a:noFill/>
                </a:ln>
                <a:solidFill>
                  <a:prstClr val="black"/>
                </a:solidFill>
                <a:effectLst/>
                <a:uLnTx/>
                <a:uFillTx/>
                <a:latin typeface="Trebuchet MS" panose="020B0603020202020204"/>
                <a:ea typeface="+mn-ea"/>
                <a:cs typeface="+mn-cs"/>
              </a:rPr>
              <a:t>Notable points: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chemeClr val="tx1">
                    <a:lumMod val="65000"/>
                  </a:schemeClr>
                </a:solidFill>
                <a:effectLst/>
                <a:uLnTx/>
                <a:uFillTx/>
                <a:latin typeface="Trebuchet MS" panose="020B0603020202020204"/>
                <a:ea typeface="+mn-ea"/>
                <a:cs typeface="+mn-cs"/>
              </a:rPr>
              <a:t>Natural gas </a:t>
            </a:r>
            <a:r>
              <a:rPr kumimoji="0" lang="en-US" sz="2800" b="0" i="0" u="none" strike="noStrike" kern="1200" cap="none" spc="0" normalizeH="0" baseline="0" noProof="0" dirty="0">
                <a:ln>
                  <a:noFill/>
                </a:ln>
                <a:solidFill>
                  <a:prstClr val="black"/>
                </a:solidFill>
                <a:effectLst/>
                <a:uLnTx/>
                <a:uFillTx/>
                <a:latin typeface="Trebuchet MS" panose="020B0603020202020204"/>
                <a:ea typeface="+mn-ea"/>
                <a:cs typeface="+mn-cs"/>
              </a:rPr>
              <a:t>use increased significantly around 2000</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prstClr val="black"/>
                </a:solidFill>
                <a:effectLst/>
                <a:uLnTx/>
                <a:uFillTx/>
                <a:latin typeface="Trebuchet MS" panose="020B0603020202020204"/>
                <a:ea typeface="+mn-ea"/>
                <a:cs typeface="+mn-cs"/>
              </a:rPr>
              <a:t>Coal</a:t>
            </a:r>
            <a:r>
              <a:rPr kumimoji="0" lang="en-US" sz="2800" b="0" i="0" u="none" strike="noStrike" kern="1200" cap="none" spc="0" normalizeH="0" baseline="0" noProof="0" dirty="0">
                <a:ln>
                  <a:noFill/>
                </a:ln>
                <a:solidFill>
                  <a:prstClr val="black"/>
                </a:solidFill>
                <a:effectLst/>
                <a:uLnTx/>
                <a:uFillTx/>
                <a:latin typeface="Trebuchet MS" panose="020B0603020202020204"/>
                <a:ea typeface="+mn-ea"/>
                <a:cs typeface="+mn-cs"/>
              </a:rPr>
              <a:t> use started dipping just after 2010</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7ECBEA"/>
                </a:solidFill>
                <a:effectLst/>
                <a:uLnTx/>
                <a:uFillTx/>
                <a:latin typeface="Trebuchet MS" panose="020B0603020202020204"/>
                <a:ea typeface="+mn-ea"/>
                <a:cs typeface="+mn-cs"/>
              </a:rPr>
              <a:t>Wind</a:t>
            </a:r>
            <a:r>
              <a:rPr kumimoji="0" lang="en-US" sz="2800" b="0" i="0" u="none" strike="noStrike" kern="1200" cap="none" spc="0" normalizeH="0" baseline="0" noProof="0" dirty="0">
                <a:ln>
                  <a:noFill/>
                </a:ln>
                <a:solidFill>
                  <a:prstClr val="black"/>
                </a:solidFill>
                <a:effectLst/>
                <a:uLnTx/>
                <a:uFillTx/>
                <a:latin typeface="Trebuchet MS" panose="020B0603020202020204"/>
                <a:ea typeface="+mn-ea"/>
                <a:cs typeface="+mn-cs"/>
              </a:rPr>
              <a:t> as a power source started to gain traction around 2005</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F2CA00"/>
                </a:solidFill>
                <a:effectLst/>
                <a:uLnTx/>
                <a:uFillTx/>
                <a:latin typeface="Trebuchet MS" panose="020B0603020202020204"/>
                <a:ea typeface="+mn-ea"/>
                <a:cs typeface="+mn-cs"/>
              </a:rPr>
              <a:t>Solar</a:t>
            </a:r>
            <a:r>
              <a:rPr kumimoji="0" lang="en-US" sz="2800" b="0" i="0" u="none" strike="noStrike" kern="1200" cap="none" spc="0" normalizeH="0" baseline="0" noProof="0" dirty="0">
                <a:ln>
                  <a:noFill/>
                </a:ln>
                <a:solidFill>
                  <a:prstClr val="black"/>
                </a:solidFill>
                <a:effectLst/>
                <a:uLnTx/>
                <a:uFillTx/>
                <a:latin typeface="Trebuchet MS" panose="020B0603020202020204"/>
                <a:ea typeface="+mn-ea"/>
                <a:cs typeface="+mn-cs"/>
              </a:rPr>
              <a:t> use didn’t really start until the early 2010s</a:t>
            </a:r>
          </a:p>
        </p:txBody>
      </p:sp>
      <p:pic>
        <p:nvPicPr>
          <p:cNvPr id="3" name="Picture 2" descr="Free outline drawing of usa map on usa flag. 17178847 PNG with Transparent  Background">
            <a:extLst>
              <a:ext uri="{FF2B5EF4-FFF2-40B4-BE49-F238E27FC236}">
                <a16:creationId xmlns:a16="http://schemas.microsoft.com/office/drawing/2014/main" id="{DE1363A4-CD9B-6408-1532-4F1146B86D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2298" y="832632"/>
            <a:ext cx="1202567" cy="740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2986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animEffect transition="in" filter="fade">
                                      <p:cBhvr>
                                        <p:cTn id="7" dur="500"/>
                                        <p:tgtEl>
                                          <p:spTgt spid="1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2" end="2"/>
                                            </p:txEl>
                                          </p:spTgt>
                                        </p:tgtEl>
                                        <p:attrNameLst>
                                          <p:attrName>style.visibility</p:attrName>
                                        </p:attrNameLst>
                                      </p:cBhvr>
                                      <p:to>
                                        <p:strVal val="visible"/>
                                      </p:to>
                                    </p:set>
                                    <p:animEffect transition="in" filter="fade">
                                      <p:cBhvr>
                                        <p:cTn id="12" dur="500"/>
                                        <p:tgtEl>
                                          <p:spTgt spid="1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xEl>
                                              <p:pRg st="3" end="3"/>
                                            </p:txEl>
                                          </p:spTgt>
                                        </p:tgtEl>
                                        <p:attrNameLst>
                                          <p:attrName>style.visibility</p:attrName>
                                        </p:attrNameLst>
                                      </p:cBhvr>
                                      <p:to>
                                        <p:strVal val="visible"/>
                                      </p:to>
                                    </p:set>
                                    <p:animEffect transition="in" filter="fade">
                                      <p:cBhvr>
                                        <p:cTn id="17" dur="500"/>
                                        <p:tgtEl>
                                          <p:spTgt spid="1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xEl>
                                              <p:pRg st="4" end="4"/>
                                            </p:txEl>
                                          </p:spTgt>
                                        </p:tgtEl>
                                        <p:attrNameLst>
                                          <p:attrName>style.visibility</p:attrName>
                                        </p:attrNameLst>
                                      </p:cBhvr>
                                      <p:to>
                                        <p:strVal val="visible"/>
                                      </p:to>
                                    </p:set>
                                    <p:animEffect transition="in" filter="fade">
                                      <p:cBhvr>
                                        <p:cTn id="22" dur="500"/>
                                        <p:tgtEl>
                                          <p:spTgt spid="1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4DFDF4D-4847-2794-67E8-36849EE44A05}"/>
              </a:ext>
            </a:extLst>
          </p:cNvPr>
          <p:cNvSpPr/>
          <p:nvPr/>
        </p:nvSpPr>
        <p:spPr>
          <a:xfrm>
            <a:off x="6991110" y="2145897"/>
            <a:ext cx="5016672" cy="45140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C760DE-D174-35A5-AD87-1D7EA826EF62}"/>
              </a:ext>
            </a:extLst>
          </p:cNvPr>
          <p:cNvSpPr>
            <a:spLocks noGrp="1"/>
          </p:cNvSpPr>
          <p:nvPr>
            <p:ph type="title"/>
          </p:nvPr>
        </p:nvSpPr>
        <p:spPr>
          <a:xfrm>
            <a:off x="0" y="1076960"/>
            <a:ext cx="10454639" cy="812800"/>
          </a:xfrm>
        </p:spPr>
        <p:txBody>
          <a:bodyPr>
            <a:noAutofit/>
          </a:bodyPr>
          <a:lstStyle/>
          <a:p>
            <a:r>
              <a:rPr lang="en-US" sz="3200" b="1" dirty="0">
                <a:solidFill>
                  <a:schemeClr val="accent1"/>
                </a:solidFill>
              </a:rPr>
              <a:t>National: </a:t>
            </a:r>
            <a:r>
              <a:rPr lang="en-US" sz="3200" dirty="0"/>
              <a:t>What fuel sources is the US using to generate electricity?</a:t>
            </a:r>
            <a:br>
              <a:rPr lang="en-US" sz="3200" dirty="0"/>
            </a:br>
            <a:r>
              <a:rPr lang="en-US" sz="3200" dirty="0"/>
              <a:t>How has this changed over time (if at all)?</a:t>
            </a:r>
            <a:br>
              <a:rPr lang="en-US" sz="2800" dirty="0"/>
            </a:br>
            <a:endParaRPr lang="en-US" sz="2800" b="1" dirty="0"/>
          </a:p>
        </p:txBody>
      </p:sp>
      <p:sp>
        <p:nvSpPr>
          <p:cNvPr id="16" name="TextBox 15">
            <a:extLst>
              <a:ext uri="{FF2B5EF4-FFF2-40B4-BE49-F238E27FC236}">
                <a16:creationId xmlns:a16="http://schemas.microsoft.com/office/drawing/2014/main" id="{BA24FEB8-9BB3-6E95-000F-FDA145E4CD19}"/>
              </a:ext>
            </a:extLst>
          </p:cNvPr>
          <p:cNvSpPr txBox="1"/>
          <p:nvPr/>
        </p:nvSpPr>
        <p:spPr>
          <a:xfrm>
            <a:off x="7002169" y="2145897"/>
            <a:ext cx="5005613" cy="3108543"/>
          </a:xfrm>
          <a:prstGeom prst="rect">
            <a:avLst/>
          </a:prstGeom>
          <a:noFill/>
        </p:spPr>
        <p:txBody>
          <a:bodyPr wrap="square" rtlCol="0">
            <a:spAutoFit/>
          </a:bodyPr>
          <a:lstStyle/>
          <a:p>
            <a:r>
              <a:rPr lang="en-US" sz="2800" u="sng" dirty="0">
                <a:solidFill>
                  <a:schemeClr val="bg1"/>
                </a:solidFill>
              </a:rPr>
              <a:t>Notable points:</a:t>
            </a:r>
          </a:p>
          <a:p>
            <a:pPr marL="342900" indent="-342900">
              <a:buFont typeface="Arial" panose="020B0604020202020204" pitchFamily="34" charset="0"/>
              <a:buChar char="•"/>
            </a:pPr>
            <a:r>
              <a:rPr lang="en-US" sz="2800" dirty="0">
                <a:solidFill>
                  <a:schemeClr val="bg1"/>
                </a:solidFill>
              </a:rPr>
              <a:t>More electricity is being generated by renewable sources since the mid-2000s but production from non-renewable sources are relatively stable</a:t>
            </a:r>
          </a:p>
        </p:txBody>
      </p:sp>
      <p:pic>
        <p:nvPicPr>
          <p:cNvPr id="19" name="Picture 18">
            <a:extLst>
              <a:ext uri="{FF2B5EF4-FFF2-40B4-BE49-F238E27FC236}">
                <a16:creationId xmlns:a16="http://schemas.microsoft.com/office/drawing/2014/main" id="{3C4A6804-2F84-A19C-0607-C41DEBD215E4}"/>
              </a:ext>
            </a:extLst>
          </p:cNvPr>
          <p:cNvPicPr>
            <a:picLocks noChangeAspect="1"/>
          </p:cNvPicPr>
          <p:nvPr/>
        </p:nvPicPr>
        <p:blipFill>
          <a:blip r:embed="rId3"/>
          <a:stretch>
            <a:fillRect/>
          </a:stretch>
        </p:blipFill>
        <p:spPr>
          <a:xfrm>
            <a:off x="75314" y="2145897"/>
            <a:ext cx="6738573" cy="4514033"/>
          </a:xfrm>
          <a:prstGeom prst="rect">
            <a:avLst/>
          </a:prstGeom>
        </p:spPr>
      </p:pic>
      <p:pic>
        <p:nvPicPr>
          <p:cNvPr id="20" name="Picture 2" descr="Free outline drawing of usa map on usa flag. 17178847 PNG with Transparent  Background">
            <a:extLst>
              <a:ext uri="{FF2B5EF4-FFF2-40B4-BE49-F238E27FC236}">
                <a16:creationId xmlns:a16="http://schemas.microsoft.com/office/drawing/2014/main" id="{731B664F-5197-ED8C-7031-CEF4D62E18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2298" y="832632"/>
            <a:ext cx="1202567" cy="740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60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4DFDF4D-4847-2794-67E8-36849EE44A05}"/>
              </a:ext>
            </a:extLst>
          </p:cNvPr>
          <p:cNvSpPr/>
          <p:nvPr/>
        </p:nvSpPr>
        <p:spPr>
          <a:xfrm>
            <a:off x="6991110" y="2145897"/>
            <a:ext cx="5016672" cy="45140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a:extLst>
              <a:ext uri="{FF2B5EF4-FFF2-40B4-BE49-F238E27FC236}">
                <a16:creationId xmlns:a16="http://schemas.microsoft.com/office/drawing/2014/main" id="{57C760DE-D174-35A5-AD87-1D7EA826EF62}"/>
              </a:ext>
            </a:extLst>
          </p:cNvPr>
          <p:cNvSpPr>
            <a:spLocks noGrp="1"/>
          </p:cNvSpPr>
          <p:nvPr>
            <p:ph type="title"/>
          </p:nvPr>
        </p:nvSpPr>
        <p:spPr>
          <a:xfrm>
            <a:off x="0" y="1076960"/>
            <a:ext cx="10454639" cy="812800"/>
          </a:xfrm>
        </p:spPr>
        <p:txBody>
          <a:bodyPr>
            <a:noAutofit/>
          </a:bodyPr>
          <a:lstStyle/>
          <a:p>
            <a:r>
              <a:rPr lang="en-US" sz="3200" b="1" dirty="0">
                <a:solidFill>
                  <a:schemeClr val="accent1"/>
                </a:solidFill>
              </a:rPr>
              <a:t>Statewide: </a:t>
            </a:r>
            <a:r>
              <a:rPr lang="en-US" sz="3200" dirty="0"/>
              <a:t>What fuel sources is the CA using to generate electricity?</a:t>
            </a:r>
            <a:br>
              <a:rPr lang="en-US" sz="3200" dirty="0"/>
            </a:br>
            <a:r>
              <a:rPr lang="en-US" sz="3200" dirty="0"/>
              <a:t>How has this changed over time (if at all)?</a:t>
            </a:r>
            <a:br>
              <a:rPr lang="en-US" sz="2800" dirty="0"/>
            </a:br>
            <a:endParaRPr lang="en-US" sz="2800" b="1" dirty="0"/>
          </a:p>
        </p:txBody>
      </p:sp>
      <p:pic>
        <p:nvPicPr>
          <p:cNvPr id="15" name="Picture 14">
            <a:extLst>
              <a:ext uri="{FF2B5EF4-FFF2-40B4-BE49-F238E27FC236}">
                <a16:creationId xmlns:a16="http://schemas.microsoft.com/office/drawing/2014/main" id="{86139FF4-DD87-A50D-F037-1B6B5F3CA2F7}"/>
              </a:ext>
            </a:extLst>
          </p:cNvPr>
          <p:cNvPicPr>
            <a:picLocks noChangeAspect="1"/>
          </p:cNvPicPr>
          <p:nvPr/>
        </p:nvPicPr>
        <p:blipFill>
          <a:blip r:embed="rId3"/>
          <a:stretch>
            <a:fillRect/>
          </a:stretch>
        </p:blipFill>
        <p:spPr>
          <a:xfrm>
            <a:off x="151513" y="2148791"/>
            <a:ext cx="6523300" cy="4511139"/>
          </a:xfrm>
          <a:prstGeom prst="rect">
            <a:avLst/>
          </a:prstGeom>
        </p:spPr>
      </p:pic>
      <p:sp>
        <p:nvSpPr>
          <p:cNvPr id="16" name="TextBox 15">
            <a:extLst>
              <a:ext uri="{FF2B5EF4-FFF2-40B4-BE49-F238E27FC236}">
                <a16:creationId xmlns:a16="http://schemas.microsoft.com/office/drawing/2014/main" id="{BA24FEB8-9BB3-6E95-000F-FDA145E4CD19}"/>
              </a:ext>
            </a:extLst>
          </p:cNvPr>
          <p:cNvSpPr txBox="1"/>
          <p:nvPr/>
        </p:nvSpPr>
        <p:spPr>
          <a:xfrm>
            <a:off x="7002169" y="2145897"/>
            <a:ext cx="5005613" cy="35394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sng" strike="noStrike" kern="1200" cap="none" spc="0" normalizeH="0" baseline="0" noProof="0" dirty="0">
                <a:ln>
                  <a:noFill/>
                </a:ln>
                <a:solidFill>
                  <a:prstClr val="black"/>
                </a:solidFill>
                <a:effectLst/>
                <a:uLnTx/>
                <a:uFillTx/>
                <a:latin typeface="Trebuchet MS" panose="020B0603020202020204"/>
                <a:ea typeface="+mn-ea"/>
                <a:cs typeface="+mn-cs"/>
              </a:rPr>
              <a:t>Notable points: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solidFill>
                  <a:prstClr val="black"/>
                </a:solidFill>
                <a:latin typeface="Trebuchet MS" panose="020B0603020202020204"/>
              </a:rPr>
              <a:t>California’s story is similar to the national story, but with a higher emphasis on solar power</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solidFill>
                  <a:prstClr val="black"/>
                </a:solidFill>
                <a:latin typeface="Trebuchet MS" panose="020B0603020202020204"/>
              </a:rPr>
              <a:t>You can see in 2012 when CA closed it’s second-to-last nuclear power plant</a:t>
            </a:r>
            <a:endParaRPr kumimoji="0" lang="en-US" sz="28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pic>
        <p:nvPicPr>
          <p:cNvPr id="9218" name="Picture 2" descr="California Bear Map transparent PNG - StickPNG">
            <a:extLst>
              <a:ext uri="{FF2B5EF4-FFF2-40B4-BE49-F238E27FC236}">
                <a16:creationId xmlns:a16="http://schemas.microsoft.com/office/drawing/2014/main" id="{956CBA62-7830-C96C-DBA2-E5567AAF4B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69593" y="748496"/>
            <a:ext cx="1009891" cy="1009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77389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4DFDF4D-4847-2794-67E8-36849EE44A05}"/>
              </a:ext>
            </a:extLst>
          </p:cNvPr>
          <p:cNvSpPr/>
          <p:nvPr/>
        </p:nvSpPr>
        <p:spPr>
          <a:xfrm>
            <a:off x="6991110" y="2145897"/>
            <a:ext cx="5016672" cy="45140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a:extLst>
              <a:ext uri="{FF2B5EF4-FFF2-40B4-BE49-F238E27FC236}">
                <a16:creationId xmlns:a16="http://schemas.microsoft.com/office/drawing/2014/main" id="{57C760DE-D174-35A5-AD87-1D7EA826EF62}"/>
              </a:ext>
            </a:extLst>
          </p:cNvPr>
          <p:cNvSpPr>
            <a:spLocks noGrp="1"/>
          </p:cNvSpPr>
          <p:nvPr>
            <p:ph type="title"/>
          </p:nvPr>
        </p:nvSpPr>
        <p:spPr>
          <a:xfrm>
            <a:off x="0" y="1076960"/>
            <a:ext cx="10454639" cy="812800"/>
          </a:xfrm>
        </p:spPr>
        <p:txBody>
          <a:bodyPr>
            <a:noAutofit/>
          </a:bodyPr>
          <a:lstStyle/>
          <a:p>
            <a:r>
              <a:rPr lang="en-US" sz="3200" b="1" dirty="0">
                <a:solidFill>
                  <a:schemeClr val="accent1"/>
                </a:solidFill>
              </a:rPr>
              <a:t>Statewide: </a:t>
            </a:r>
            <a:r>
              <a:rPr lang="en-US" sz="3200" dirty="0"/>
              <a:t>What fuel sources is the CA using to generate electricity?</a:t>
            </a:r>
            <a:br>
              <a:rPr lang="en-US" sz="3200" dirty="0"/>
            </a:br>
            <a:r>
              <a:rPr lang="en-US" sz="3200" dirty="0"/>
              <a:t>How has this changed over time (if at all)?</a:t>
            </a:r>
            <a:br>
              <a:rPr lang="en-US" sz="2800" dirty="0"/>
            </a:br>
            <a:endParaRPr lang="en-US" sz="2800" b="1" dirty="0"/>
          </a:p>
        </p:txBody>
      </p:sp>
      <p:pic>
        <p:nvPicPr>
          <p:cNvPr id="11" name="Picture 10">
            <a:extLst>
              <a:ext uri="{FF2B5EF4-FFF2-40B4-BE49-F238E27FC236}">
                <a16:creationId xmlns:a16="http://schemas.microsoft.com/office/drawing/2014/main" id="{671CE01F-7D49-8AC0-3D28-247C7D4EF087}"/>
              </a:ext>
            </a:extLst>
          </p:cNvPr>
          <p:cNvPicPr>
            <a:picLocks noChangeAspect="1"/>
          </p:cNvPicPr>
          <p:nvPr/>
        </p:nvPicPr>
        <p:blipFill>
          <a:blip r:embed="rId3"/>
          <a:stretch>
            <a:fillRect/>
          </a:stretch>
        </p:blipFill>
        <p:spPr>
          <a:xfrm>
            <a:off x="151513" y="2145897"/>
            <a:ext cx="6608102" cy="4502580"/>
          </a:xfrm>
          <a:prstGeom prst="rect">
            <a:avLst/>
          </a:prstGeom>
        </p:spPr>
      </p:pic>
      <p:sp>
        <p:nvSpPr>
          <p:cNvPr id="16" name="TextBox 15">
            <a:extLst>
              <a:ext uri="{FF2B5EF4-FFF2-40B4-BE49-F238E27FC236}">
                <a16:creationId xmlns:a16="http://schemas.microsoft.com/office/drawing/2014/main" id="{BA24FEB8-9BB3-6E95-000F-FDA145E4CD19}"/>
              </a:ext>
            </a:extLst>
          </p:cNvPr>
          <p:cNvSpPr txBox="1"/>
          <p:nvPr/>
        </p:nvSpPr>
        <p:spPr>
          <a:xfrm>
            <a:off x="7002169" y="2145897"/>
            <a:ext cx="5005613" cy="35394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sng" strike="noStrike" kern="1200" cap="none" spc="0" normalizeH="0" baseline="0" noProof="0" dirty="0">
                <a:ln>
                  <a:noFill/>
                </a:ln>
                <a:solidFill>
                  <a:prstClr val="black"/>
                </a:solidFill>
                <a:effectLst/>
                <a:uLnTx/>
                <a:uFillTx/>
                <a:latin typeface="Trebuchet MS" panose="020B0603020202020204"/>
                <a:ea typeface="+mn-ea"/>
                <a:cs typeface="+mn-cs"/>
              </a:rPr>
              <a:t>Notable points: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Trebuchet MS" panose="020B0603020202020204"/>
                <a:ea typeface="+mn-ea"/>
                <a:cs typeface="+mn-cs"/>
              </a:rPr>
              <a:t>California’s story is similar to the national story, but with a higher emphasis on solar power</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Trebuchet MS" panose="020B0603020202020204"/>
                <a:ea typeface="+mn-ea"/>
                <a:cs typeface="+mn-cs"/>
              </a:rPr>
              <a:t>You can see in 2012 when CA closed it’s second-to-last nuclear power plant</a:t>
            </a:r>
          </a:p>
        </p:txBody>
      </p:sp>
      <p:pic>
        <p:nvPicPr>
          <p:cNvPr id="3" name="Picture 2" descr="California Bear Map transparent PNG - StickPNG">
            <a:extLst>
              <a:ext uri="{FF2B5EF4-FFF2-40B4-BE49-F238E27FC236}">
                <a16:creationId xmlns:a16="http://schemas.microsoft.com/office/drawing/2014/main" id="{E88A40EC-9FC3-5716-7A05-23EB30AD5D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69593" y="748496"/>
            <a:ext cx="1009891" cy="1009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786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60DE-D174-35A5-AD87-1D7EA826EF62}"/>
              </a:ext>
            </a:extLst>
          </p:cNvPr>
          <p:cNvSpPr>
            <a:spLocks noGrp="1"/>
          </p:cNvSpPr>
          <p:nvPr>
            <p:ph type="title"/>
          </p:nvPr>
        </p:nvSpPr>
        <p:spPr>
          <a:xfrm>
            <a:off x="-37488" y="1333097"/>
            <a:ext cx="10454639" cy="812800"/>
          </a:xfrm>
        </p:spPr>
        <p:txBody>
          <a:bodyPr>
            <a:noAutofit/>
          </a:bodyPr>
          <a:lstStyle/>
          <a:p>
            <a:r>
              <a:rPr lang="en-US" sz="3200" b="1" dirty="0">
                <a:solidFill>
                  <a:schemeClr val="accent1"/>
                </a:solidFill>
              </a:rPr>
              <a:t>Statewide: </a:t>
            </a:r>
            <a:r>
              <a:rPr lang="en-US" sz="3200" dirty="0"/>
              <a:t>Does the percentage of electricity generated by fossil fuels impact </a:t>
            </a:r>
            <a:r>
              <a:rPr lang="en-US" sz="3200" dirty="0">
                <a:solidFill>
                  <a:schemeClr val="bg2"/>
                </a:solidFill>
              </a:rPr>
              <a:t>CO</a:t>
            </a:r>
            <a:r>
              <a:rPr lang="en-US" sz="3200" baseline="-25000" dirty="0">
                <a:solidFill>
                  <a:schemeClr val="bg2"/>
                </a:solidFill>
              </a:rPr>
              <a:t>2</a:t>
            </a:r>
            <a:r>
              <a:rPr lang="en-US" sz="3200" dirty="0">
                <a:solidFill>
                  <a:schemeClr val="bg2"/>
                </a:solidFill>
              </a:rPr>
              <a:t> emissions the state produces</a:t>
            </a:r>
            <a:r>
              <a:rPr lang="en-US" sz="3200" dirty="0"/>
              <a:t> and </a:t>
            </a:r>
            <a:r>
              <a:rPr lang="en-US" sz="3200" dirty="0">
                <a:solidFill>
                  <a:schemeClr val="accent3"/>
                </a:solidFill>
              </a:rPr>
              <a:t>price of electricity</a:t>
            </a:r>
            <a:r>
              <a:rPr lang="en-US" sz="3200" dirty="0"/>
              <a:t>?</a:t>
            </a:r>
            <a:br>
              <a:rPr lang="en-US" sz="3200" dirty="0"/>
            </a:br>
            <a:br>
              <a:rPr lang="en-US" sz="3200" dirty="0"/>
            </a:br>
            <a:endParaRPr lang="en-US" sz="3200" b="1" dirty="0"/>
          </a:p>
        </p:txBody>
      </p:sp>
      <p:pic>
        <p:nvPicPr>
          <p:cNvPr id="12292" name="Picture 4" descr="United States Map Transparent Background, HD Png Download -  1300x801(#5023792) - PngFind">
            <a:extLst>
              <a:ext uri="{FF2B5EF4-FFF2-40B4-BE49-F238E27FC236}">
                <a16:creationId xmlns:a16="http://schemas.microsoft.com/office/drawing/2014/main" id="{571F3118-29A6-31AD-65EB-398BA5E507C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3232" b="97666" l="476" r="99286"/>
                    </a14:imgEffect>
                  </a14:imgLayer>
                </a14:imgProps>
              </a:ext>
              <a:ext uri="{28A0092B-C50C-407E-A947-70E740481C1C}">
                <a14:useLocalDpi xmlns:a14="http://schemas.microsoft.com/office/drawing/2010/main" val="0"/>
              </a:ext>
            </a:extLst>
          </a:blip>
          <a:srcRect/>
          <a:stretch>
            <a:fillRect/>
          </a:stretch>
        </p:blipFill>
        <p:spPr bwMode="auto">
          <a:xfrm>
            <a:off x="10642943" y="819510"/>
            <a:ext cx="1549057" cy="1027173"/>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DF42DA01-1995-AA84-F5AC-E6734207A564}"/>
              </a:ext>
            </a:extLst>
          </p:cNvPr>
          <p:cNvSpPr>
            <a:spLocks noGrp="1"/>
          </p:cNvSpPr>
          <p:nvPr>
            <p:ph idx="1"/>
          </p:nvPr>
        </p:nvSpPr>
        <p:spPr>
          <a:xfrm>
            <a:off x="157135" y="2097542"/>
            <a:ext cx="8559083" cy="4404858"/>
          </a:xfrm>
          <a:solidFill>
            <a:schemeClr val="tx1">
              <a:lumMod val="85000"/>
            </a:schemeClr>
          </a:solidFill>
        </p:spPr>
        <p:txBody>
          <a:bodyPr>
            <a:normAutofit fontScale="92500"/>
          </a:bodyPr>
          <a:lstStyle/>
          <a:p>
            <a:pPr marL="0" indent="0">
              <a:lnSpc>
                <a:spcPct val="120000"/>
              </a:lnSpc>
              <a:buNone/>
            </a:pPr>
            <a:r>
              <a:rPr lang="en-US" sz="2800" b="1" u="sng" dirty="0">
                <a:solidFill>
                  <a:schemeClr val="bg1"/>
                </a:solidFill>
                <a:effectLst/>
              </a:rPr>
              <a:t>Data analysis:</a:t>
            </a:r>
          </a:p>
          <a:p>
            <a:pPr>
              <a:lnSpc>
                <a:spcPct val="120000"/>
              </a:lnSpc>
            </a:pPr>
            <a:r>
              <a:rPr lang="en-US" sz="2800" dirty="0">
                <a:solidFill>
                  <a:schemeClr val="bg1"/>
                </a:solidFill>
                <a:effectLst/>
              </a:rPr>
              <a:t>For this we collected more data from the EIA to find:</a:t>
            </a:r>
          </a:p>
          <a:p>
            <a:pPr lvl="1">
              <a:lnSpc>
                <a:spcPct val="120000"/>
              </a:lnSpc>
            </a:pPr>
            <a:r>
              <a:rPr lang="en-US" sz="2800" dirty="0">
                <a:solidFill>
                  <a:schemeClr val="bg1"/>
                </a:solidFill>
                <a:effectLst/>
              </a:rPr>
              <a:t>CO</a:t>
            </a:r>
            <a:r>
              <a:rPr lang="en-US" sz="2800" baseline="-25000" dirty="0">
                <a:solidFill>
                  <a:schemeClr val="bg1"/>
                </a:solidFill>
                <a:effectLst/>
              </a:rPr>
              <a:t>2</a:t>
            </a:r>
            <a:r>
              <a:rPr lang="en-US" sz="2800" dirty="0">
                <a:solidFill>
                  <a:schemeClr val="bg1"/>
                </a:solidFill>
                <a:effectLst/>
              </a:rPr>
              <a:t> released by that state per year by electricity generation</a:t>
            </a:r>
          </a:p>
          <a:p>
            <a:pPr lvl="1">
              <a:lnSpc>
                <a:spcPct val="120000"/>
              </a:lnSpc>
            </a:pPr>
            <a:r>
              <a:rPr lang="en-US" sz="2800" dirty="0">
                <a:solidFill>
                  <a:schemeClr val="bg1"/>
                </a:solidFill>
                <a:effectLst/>
              </a:rPr>
              <a:t>Cost of electricity to residents</a:t>
            </a:r>
          </a:p>
          <a:p>
            <a:pPr>
              <a:lnSpc>
                <a:spcPct val="120000"/>
              </a:lnSpc>
            </a:pPr>
            <a:r>
              <a:rPr lang="en-US" sz="2800" dirty="0">
                <a:solidFill>
                  <a:schemeClr val="bg1"/>
                </a:solidFill>
                <a:effectLst/>
              </a:rPr>
              <a:t>We normalized the CO</a:t>
            </a:r>
            <a:r>
              <a:rPr lang="en-US" sz="2800" baseline="-25000" dirty="0">
                <a:solidFill>
                  <a:schemeClr val="bg1"/>
                </a:solidFill>
                <a:effectLst/>
              </a:rPr>
              <a:t>2</a:t>
            </a:r>
            <a:r>
              <a:rPr lang="en-US" sz="2800" dirty="0">
                <a:solidFill>
                  <a:schemeClr val="bg1"/>
                </a:solidFill>
                <a:effectLst/>
              </a:rPr>
              <a:t> released by population data (taken from the US Census) to get CO</a:t>
            </a:r>
            <a:r>
              <a:rPr lang="en-US" sz="2800" baseline="-25000" dirty="0">
                <a:solidFill>
                  <a:schemeClr val="bg1"/>
                </a:solidFill>
                <a:effectLst/>
              </a:rPr>
              <a:t>2</a:t>
            </a:r>
            <a:r>
              <a:rPr lang="en-US" sz="2800" dirty="0">
                <a:solidFill>
                  <a:schemeClr val="bg1"/>
                </a:solidFill>
                <a:effectLst/>
              </a:rPr>
              <a:t> produced per person to plot these factors</a:t>
            </a:r>
          </a:p>
        </p:txBody>
      </p:sp>
      <p:grpSp>
        <p:nvGrpSpPr>
          <p:cNvPr id="6" name="Group 5">
            <a:extLst>
              <a:ext uri="{FF2B5EF4-FFF2-40B4-BE49-F238E27FC236}">
                <a16:creationId xmlns:a16="http://schemas.microsoft.com/office/drawing/2014/main" id="{0429C3D5-3C7C-FDC8-FCA7-D31F2718AEA5}"/>
              </a:ext>
            </a:extLst>
          </p:cNvPr>
          <p:cNvGrpSpPr/>
          <p:nvPr/>
        </p:nvGrpSpPr>
        <p:grpSpPr>
          <a:xfrm>
            <a:off x="8942010" y="2109518"/>
            <a:ext cx="2950281" cy="2011471"/>
            <a:chOff x="8554720" y="2255027"/>
            <a:chExt cx="3291840" cy="2244343"/>
          </a:xfrm>
        </p:grpSpPr>
        <p:sp>
          <p:nvSpPr>
            <p:cNvPr id="8" name="Rectangle 7">
              <a:extLst>
                <a:ext uri="{FF2B5EF4-FFF2-40B4-BE49-F238E27FC236}">
                  <a16:creationId xmlns:a16="http://schemas.microsoft.com/office/drawing/2014/main" id="{CC58C8B7-4025-4B60-07CE-72EF3F3A2BEC}"/>
                </a:ext>
              </a:extLst>
            </p:cNvPr>
            <p:cNvSpPr/>
            <p:nvPr/>
          </p:nvSpPr>
          <p:spPr>
            <a:xfrm>
              <a:off x="8554720" y="2255027"/>
              <a:ext cx="3291840" cy="22443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Energy Information Administration - Wikipedia">
              <a:extLst>
                <a:ext uri="{FF2B5EF4-FFF2-40B4-BE49-F238E27FC236}">
                  <a16:creationId xmlns:a16="http://schemas.microsoft.com/office/drawing/2014/main" id="{AFAE1168-BE96-3677-2013-216046BDB4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35053" y="2397977"/>
              <a:ext cx="2428619" cy="1763750"/>
            </a:xfrm>
            <a:prstGeom prst="rect">
              <a:avLst/>
            </a:prstGeom>
            <a:noFill/>
            <a:extLst>
              <a:ext uri="{909E8E84-426E-40DD-AFC4-6F175D3DCCD1}">
                <a14:hiddenFill xmlns:a14="http://schemas.microsoft.com/office/drawing/2010/main">
                  <a:solidFill>
                    <a:srgbClr val="FFFFFF"/>
                  </a:solidFill>
                </a14:hiddenFill>
              </a:ext>
            </a:extLst>
          </p:spPr>
        </p:pic>
      </p:grpSp>
      <p:pic>
        <p:nvPicPr>
          <p:cNvPr id="13314" name="Picture 2" descr="Who, How Many and Where: Research Using the U.S. Census - UC Berkeley  Library Update">
            <a:extLst>
              <a:ext uri="{FF2B5EF4-FFF2-40B4-BE49-F238E27FC236}">
                <a16:creationId xmlns:a16="http://schemas.microsoft.com/office/drawing/2014/main" id="{4A6E0DF4-45EA-2788-78BC-04132BF720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42010" y="4249107"/>
            <a:ext cx="2950281" cy="2212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016921"/>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60DE-D174-35A5-AD87-1D7EA826EF62}"/>
              </a:ext>
            </a:extLst>
          </p:cNvPr>
          <p:cNvSpPr>
            <a:spLocks noGrp="1"/>
          </p:cNvSpPr>
          <p:nvPr>
            <p:ph type="title"/>
          </p:nvPr>
        </p:nvSpPr>
        <p:spPr>
          <a:xfrm>
            <a:off x="-37488" y="1333097"/>
            <a:ext cx="10454639" cy="812800"/>
          </a:xfrm>
        </p:spPr>
        <p:txBody>
          <a:bodyPr>
            <a:noAutofit/>
          </a:bodyPr>
          <a:lstStyle/>
          <a:p>
            <a:r>
              <a:rPr lang="en-US" sz="3200" b="1" dirty="0">
                <a:solidFill>
                  <a:schemeClr val="accent1"/>
                </a:solidFill>
              </a:rPr>
              <a:t>Statewide: </a:t>
            </a:r>
            <a:r>
              <a:rPr lang="en-US" sz="3200" dirty="0"/>
              <a:t>Does the percentage of electricity generated by fossil fuels impact </a:t>
            </a:r>
            <a:r>
              <a:rPr lang="en-US" sz="3200" dirty="0">
                <a:solidFill>
                  <a:schemeClr val="bg2"/>
                </a:solidFill>
              </a:rPr>
              <a:t>CO</a:t>
            </a:r>
            <a:r>
              <a:rPr lang="en-US" sz="3200" baseline="-25000" dirty="0">
                <a:solidFill>
                  <a:schemeClr val="bg2"/>
                </a:solidFill>
              </a:rPr>
              <a:t>2</a:t>
            </a:r>
            <a:r>
              <a:rPr lang="en-US" sz="3200" dirty="0">
                <a:solidFill>
                  <a:schemeClr val="bg2"/>
                </a:solidFill>
              </a:rPr>
              <a:t> emissions the state produces</a:t>
            </a:r>
            <a:r>
              <a:rPr lang="en-US" sz="3200" dirty="0"/>
              <a:t>?</a:t>
            </a:r>
            <a:br>
              <a:rPr lang="en-US" sz="3200" dirty="0"/>
            </a:br>
            <a:br>
              <a:rPr lang="en-US" sz="3200" dirty="0"/>
            </a:br>
            <a:endParaRPr lang="en-US" sz="3200" b="1" dirty="0"/>
          </a:p>
        </p:txBody>
      </p:sp>
      <p:pic>
        <p:nvPicPr>
          <p:cNvPr id="12292" name="Picture 4" descr="United States Map Transparent Background, HD Png Download -  1300x801(#5023792) - PngFind">
            <a:extLst>
              <a:ext uri="{FF2B5EF4-FFF2-40B4-BE49-F238E27FC236}">
                <a16:creationId xmlns:a16="http://schemas.microsoft.com/office/drawing/2014/main" id="{571F3118-29A6-31AD-65EB-398BA5E507C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3232" b="97666" l="476" r="99286"/>
                    </a14:imgEffect>
                  </a14:imgLayer>
                </a14:imgProps>
              </a:ext>
              <a:ext uri="{28A0092B-C50C-407E-A947-70E740481C1C}">
                <a14:useLocalDpi xmlns:a14="http://schemas.microsoft.com/office/drawing/2010/main" val="0"/>
              </a:ext>
            </a:extLst>
          </a:blip>
          <a:srcRect/>
          <a:stretch>
            <a:fillRect/>
          </a:stretch>
        </p:blipFill>
        <p:spPr bwMode="auto">
          <a:xfrm>
            <a:off x="10642943" y="819510"/>
            <a:ext cx="1549057" cy="102717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0919DEBA-BF15-678E-59F0-907957155500}"/>
              </a:ext>
            </a:extLst>
          </p:cNvPr>
          <p:cNvGrpSpPr/>
          <p:nvPr/>
        </p:nvGrpSpPr>
        <p:grpSpPr>
          <a:xfrm>
            <a:off x="694351" y="2145897"/>
            <a:ext cx="10348256" cy="4411850"/>
            <a:chOff x="213064" y="2290437"/>
            <a:chExt cx="8808176" cy="3755256"/>
          </a:xfrm>
        </p:grpSpPr>
        <p:pic>
          <p:nvPicPr>
            <p:cNvPr id="1026" name="Picture 2">
              <a:extLst>
                <a:ext uri="{FF2B5EF4-FFF2-40B4-BE49-F238E27FC236}">
                  <a16:creationId xmlns:a16="http://schemas.microsoft.com/office/drawing/2014/main" id="{F1B32DFB-9712-ED7E-417B-7BFE01617BE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519" t="27121" r="37452" b="20101"/>
            <a:stretch/>
          </p:blipFill>
          <p:spPr bwMode="auto">
            <a:xfrm>
              <a:off x="213064" y="2290438"/>
              <a:ext cx="6027938" cy="375525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9F6217ED-4B3B-6D3E-9D7F-15784427302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1956" t="14311" r="423" b="6011"/>
            <a:stretch/>
          </p:blipFill>
          <p:spPr bwMode="auto">
            <a:xfrm>
              <a:off x="6241002" y="2290437"/>
              <a:ext cx="2780238" cy="375525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68200651"/>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60DE-D174-35A5-AD87-1D7EA826EF62}"/>
              </a:ext>
            </a:extLst>
          </p:cNvPr>
          <p:cNvSpPr>
            <a:spLocks noGrp="1"/>
          </p:cNvSpPr>
          <p:nvPr>
            <p:ph type="title"/>
          </p:nvPr>
        </p:nvSpPr>
        <p:spPr>
          <a:xfrm>
            <a:off x="-37488" y="1333097"/>
            <a:ext cx="10454639" cy="812800"/>
          </a:xfrm>
        </p:spPr>
        <p:txBody>
          <a:bodyPr>
            <a:noAutofit/>
          </a:bodyPr>
          <a:lstStyle/>
          <a:p>
            <a:r>
              <a:rPr lang="en-US" sz="3200" b="1" dirty="0">
                <a:solidFill>
                  <a:schemeClr val="accent1"/>
                </a:solidFill>
              </a:rPr>
              <a:t>Statewide: </a:t>
            </a:r>
            <a:r>
              <a:rPr lang="en-US" sz="3200" dirty="0"/>
              <a:t>Does the percentage of electricity generated by fossil fuels impact </a:t>
            </a:r>
            <a:r>
              <a:rPr lang="en-US" sz="3200" dirty="0">
                <a:solidFill>
                  <a:schemeClr val="bg2"/>
                </a:solidFill>
              </a:rPr>
              <a:t>CO</a:t>
            </a:r>
            <a:r>
              <a:rPr lang="en-US" sz="3200" baseline="-25000" dirty="0">
                <a:solidFill>
                  <a:schemeClr val="bg2"/>
                </a:solidFill>
              </a:rPr>
              <a:t>2</a:t>
            </a:r>
            <a:r>
              <a:rPr lang="en-US" sz="3200" dirty="0">
                <a:solidFill>
                  <a:schemeClr val="bg2"/>
                </a:solidFill>
              </a:rPr>
              <a:t> emissions the state produces?</a:t>
            </a:r>
            <a:br>
              <a:rPr lang="en-US" sz="3200" dirty="0"/>
            </a:br>
            <a:br>
              <a:rPr lang="en-US" sz="3200" dirty="0"/>
            </a:br>
            <a:endParaRPr lang="en-US" sz="3200" b="1" dirty="0"/>
          </a:p>
        </p:txBody>
      </p:sp>
      <p:pic>
        <p:nvPicPr>
          <p:cNvPr id="12292" name="Picture 4" descr="United States Map Transparent Background, HD Png Download -  1300x801(#5023792) - PngFind">
            <a:extLst>
              <a:ext uri="{FF2B5EF4-FFF2-40B4-BE49-F238E27FC236}">
                <a16:creationId xmlns:a16="http://schemas.microsoft.com/office/drawing/2014/main" id="{571F3118-29A6-31AD-65EB-398BA5E507C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3232" b="97666" l="476" r="99286"/>
                    </a14:imgEffect>
                  </a14:imgLayer>
                </a14:imgProps>
              </a:ext>
              <a:ext uri="{28A0092B-C50C-407E-A947-70E740481C1C}">
                <a14:useLocalDpi xmlns:a14="http://schemas.microsoft.com/office/drawing/2010/main" val="0"/>
              </a:ext>
            </a:extLst>
          </a:blip>
          <a:srcRect/>
          <a:stretch>
            <a:fillRect/>
          </a:stretch>
        </p:blipFill>
        <p:spPr bwMode="auto">
          <a:xfrm>
            <a:off x="10642943" y="819510"/>
            <a:ext cx="1549057" cy="1027173"/>
          </a:xfrm>
          <a:prstGeom prst="rect">
            <a:avLst/>
          </a:prstGeom>
          <a:noFill/>
          <a:extLst>
            <a:ext uri="{909E8E84-426E-40DD-AFC4-6F175D3DCCD1}">
              <a14:hiddenFill xmlns:a14="http://schemas.microsoft.com/office/drawing/2010/main">
                <a:solidFill>
                  <a:srgbClr val="FFFFFF"/>
                </a:solidFill>
              </a14:hiddenFill>
            </a:ext>
          </a:extLst>
        </p:spPr>
      </p:pic>
      <p:pic>
        <p:nvPicPr>
          <p:cNvPr id="10" name="Content Placeholder 9">
            <a:extLst>
              <a:ext uri="{FF2B5EF4-FFF2-40B4-BE49-F238E27FC236}">
                <a16:creationId xmlns:a16="http://schemas.microsoft.com/office/drawing/2014/main" id="{887D01B6-3204-D365-574B-641E6DC47451}"/>
              </a:ext>
            </a:extLst>
          </p:cNvPr>
          <p:cNvPicPr>
            <a:picLocks noGrp="1" noChangeAspect="1"/>
          </p:cNvPicPr>
          <p:nvPr>
            <p:ph idx="1"/>
          </p:nvPr>
        </p:nvPicPr>
        <p:blipFill>
          <a:blip r:embed="rId5"/>
          <a:stretch>
            <a:fillRect/>
          </a:stretch>
        </p:blipFill>
        <p:spPr>
          <a:xfrm>
            <a:off x="152981" y="2145898"/>
            <a:ext cx="5707941" cy="4308936"/>
          </a:xfrm>
        </p:spPr>
      </p:pic>
      <p:sp>
        <p:nvSpPr>
          <p:cNvPr id="11" name="Rectangle 10">
            <a:extLst>
              <a:ext uri="{FF2B5EF4-FFF2-40B4-BE49-F238E27FC236}">
                <a16:creationId xmlns:a16="http://schemas.microsoft.com/office/drawing/2014/main" id="{1192255A-CD01-7C8B-DE78-E98379D81620}"/>
              </a:ext>
            </a:extLst>
          </p:cNvPr>
          <p:cNvSpPr/>
          <p:nvPr/>
        </p:nvSpPr>
        <p:spPr>
          <a:xfrm>
            <a:off x="6028242" y="2147475"/>
            <a:ext cx="6010777" cy="12323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15" name="TextBox 14">
            <a:extLst>
              <a:ext uri="{FF2B5EF4-FFF2-40B4-BE49-F238E27FC236}">
                <a16:creationId xmlns:a16="http://schemas.microsoft.com/office/drawing/2014/main" id="{B15FBE75-E999-84C5-5AEB-EAC068F64E85}"/>
              </a:ext>
            </a:extLst>
          </p:cNvPr>
          <p:cNvSpPr txBox="1"/>
          <p:nvPr/>
        </p:nvSpPr>
        <p:spPr>
          <a:xfrm>
            <a:off x="6028242" y="2147476"/>
            <a:ext cx="6010777" cy="1200329"/>
          </a:xfrm>
          <a:prstGeom prst="rect">
            <a:avLst/>
          </a:prstGeom>
          <a:noFill/>
        </p:spPr>
        <p:txBody>
          <a:bodyPr wrap="square">
            <a:spAutoFit/>
          </a:bodyPr>
          <a:lstStyle/>
          <a:p>
            <a:r>
              <a:rPr lang="en-US" sz="1800" u="sng" dirty="0">
                <a:solidFill>
                  <a:schemeClr val="bg1"/>
                </a:solidFill>
              </a:rPr>
              <a:t>Hypothesis:</a:t>
            </a:r>
          </a:p>
          <a:p>
            <a:pPr marL="285750" indent="-285750">
              <a:buFont typeface="Arial" panose="020B0604020202020204" pitchFamily="34" charset="0"/>
              <a:buChar char="•"/>
            </a:pPr>
            <a:r>
              <a:rPr lang="en-US" dirty="0">
                <a:solidFill>
                  <a:schemeClr val="bg1"/>
                </a:solidFill>
              </a:rPr>
              <a:t>We hypothesized a strong correlation between percentage of electricity generated from fossil fuels and CO2 emissions per capita.</a:t>
            </a:r>
            <a:endParaRPr lang="en-US" sz="1800" dirty="0">
              <a:solidFill>
                <a:schemeClr val="bg1"/>
              </a:solidFill>
            </a:endParaRPr>
          </a:p>
        </p:txBody>
      </p:sp>
      <p:sp>
        <p:nvSpPr>
          <p:cNvPr id="16" name="Rectangle 15">
            <a:extLst>
              <a:ext uri="{FF2B5EF4-FFF2-40B4-BE49-F238E27FC236}">
                <a16:creationId xmlns:a16="http://schemas.microsoft.com/office/drawing/2014/main" id="{E9B5C7DF-F20B-A402-F777-B33239D5BDF0}"/>
              </a:ext>
            </a:extLst>
          </p:cNvPr>
          <p:cNvSpPr/>
          <p:nvPr/>
        </p:nvSpPr>
        <p:spPr>
          <a:xfrm>
            <a:off x="613459" y="2870521"/>
            <a:ext cx="5113748" cy="33572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B1CF9D5-C49E-D6BD-DAFD-2A91D6151CCC}"/>
              </a:ext>
            </a:extLst>
          </p:cNvPr>
          <p:cNvSpPr txBox="1"/>
          <p:nvPr/>
        </p:nvSpPr>
        <p:spPr>
          <a:xfrm>
            <a:off x="3196714" y="6483771"/>
            <a:ext cx="2747868" cy="369332"/>
          </a:xfrm>
          <a:prstGeom prst="rect">
            <a:avLst/>
          </a:prstGeom>
          <a:noFill/>
        </p:spPr>
        <p:txBody>
          <a:bodyPr wrap="none" rtlCol="0">
            <a:spAutoFit/>
          </a:bodyPr>
          <a:lstStyle/>
          <a:p>
            <a:r>
              <a:rPr lang="en-US" dirty="0"/>
              <a:t>Note: Data for year 2020</a:t>
            </a:r>
          </a:p>
        </p:txBody>
      </p:sp>
      <p:pic>
        <p:nvPicPr>
          <p:cNvPr id="3" name="Content Placeholder 9">
            <a:extLst>
              <a:ext uri="{FF2B5EF4-FFF2-40B4-BE49-F238E27FC236}">
                <a16:creationId xmlns:a16="http://schemas.microsoft.com/office/drawing/2014/main" id="{1C9BB524-DF07-96A4-E0AA-0127A8C29C00}"/>
              </a:ext>
            </a:extLst>
          </p:cNvPr>
          <p:cNvPicPr>
            <a:picLocks noChangeAspect="1"/>
          </p:cNvPicPr>
          <p:nvPr/>
        </p:nvPicPr>
        <p:blipFill>
          <a:blip r:embed="rId5"/>
          <a:stretch>
            <a:fillRect/>
          </a:stretch>
        </p:blipFill>
        <p:spPr>
          <a:xfrm>
            <a:off x="152981" y="2160367"/>
            <a:ext cx="5707941" cy="4308936"/>
          </a:xfrm>
          <a:prstGeom prst="rect">
            <a:avLst/>
          </a:prstGeom>
        </p:spPr>
      </p:pic>
      <p:sp>
        <p:nvSpPr>
          <p:cNvPr id="4" name="Rectangle 3">
            <a:extLst>
              <a:ext uri="{FF2B5EF4-FFF2-40B4-BE49-F238E27FC236}">
                <a16:creationId xmlns:a16="http://schemas.microsoft.com/office/drawing/2014/main" id="{224A56B3-CF7C-DA00-7E4B-692080D45EF0}"/>
              </a:ext>
            </a:extLst>
          </p:cNvPr>
          <p:cNvSpPr/>
          <p:nvPr/>
        </p:nvSpPr>
        <p:spPr>
          <a:xfrm>
            <a:off x="6028242" y="3478178"/>
            <a:ext cx="6010777" cy="30055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5" name="TextBox 4">
            <a:extLst>
              <a:ext uri="{FF2B5EF4-FFF2-40B4-BE49-F238E27FC236}">
                <a16:creationId xmlns:a16="http://schemas.microsoft.com/office/drawing/2014/main" id="{4B512870-3E2A-B085-0824-4A7A80A1E9B5}"/>
              </a:ext>
            </a:extLst>
          </p:cNvPr>
          <p:cNvSpPr txBox="1"/>
          <p:nvPr/>
        </p:nvSpPr>
        <p:spPr>
          <a:xfrm>
            <a:off x="6051391" y="3472374"/>
            <a:ext cx="6010777" cy="295465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sng" strike="noStrike" kern="1200" cap="none" spc="0" normalizeH="0" baseline="0" noProof="0" dirty="0">
                <a:ln>
                  <a:noFill/>
                </a:ln>
                <a:solidFill>
                  <a:prstClr val="black"/>
                </a:solidFill>
                <a:effectLst/>
                <a:uLnTx/>
                <a:uFillTx/>
                <a:latin typeface="Trebuchet MS" panose="020B0603020202020204"/>
              </a:rPr>
              <a:t>Results: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Trebuchet MS" panose="020B0603020202020204"/>
              </a:rPr>
              <a:t>There</a:t>
            </a:r>
            <a:r>
              <a:rPr kumimoji="0" lang="en-US" sz="2400" b="0" i="0" u="none" strike="noStrike" kern="1200" cap="none" spc="0" normalizeH="0" noProof="0" dirty="0">
                <a:ln>
                  <a:noFill/>
                </a:ln>
                <a:solidFill>
                  <a:prstClr val="black"/>
                </a:solidFill>
                <a:effectLst/>
                <a:uLnTx/>
                <a:uFillTx/>
                <a:latin typeface="Trebuchet MS" panose="020B0603020202020204"/>
              </a:rPr>
              <a:t> is a correlation between how much energy is generated from high-carbon sources and the </a:t>
            </a:r>
            <a:r>
              <a:rPr lang="en-US" sz="2400" noProof="0" dirty="0">
                <a:solidFill>
                  <a:prstClr val="black"/>
                </a:solidFill>
                <a:latin typeface="Trebuchet MS" panose="020B0603020202020204"/>
              </a:rPr>
              <a:t>CO2 generated by the state during electricity production</a:t>
            </a:r>
            <a:r>
              <a:rPr kumimoji="0" lang="en-US" sz="2400" b="0" i="0" u="none" strike="noStrike" kern="1200" cap="none" spc="0" normalizeH="0" noProof="0" dirty="0">
                <a:ln>
                  <a:noFill/>
                </a:ln>
                <a:solidFill>
                  <a:prstClr val="black"/>
                </a:solidFill>
                <a:effectLst/>
                <a:uLnTx/>
                <a:uFillTx/>
                <a:latin typeface="Trebuchet MS" panose="020B0603020202020204"/>
              </a:rPr>
              <a:t> but it is not as strong as we expected (r = 0.34)</a:t>
            </a:r>
          </a:p>
          <a:p>
            <a:pPr marL="742950" lvl="1" indent="-285750">
              <a:buFont typeface="Arial" panose="020B0604020202020204" pitchFamily="34" charset="0"/>
              <a:buChar char="•"/>
            </a:pPr>
            <a:endParaRPr kumimoji="0" lang="en-US" sz="16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4BA55929-C20F-1EFE-ED89-6551060827EE}"/>
              </a:ext>
            </a:extLst>
          </p:cNvPr>
          <p:cNvSpPr/>
          <p:nvPr/>
        </p:nvSpPr>
        <p:spPr>
          <a:xfrm>
            <a:off x="2333297" y="2648607"/>
            <a:ext cx="1902372" cy="221914"/>
          </a:xfrm>
          <a:prstGeom prst="rect">
            <a:avLst/>
          </a:prstGeom>
          <a:solidFill>
            <a:srgbClr val="A7D53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29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9" presetClass="emph" presetSubtype="0" grpId="1" nodeType="withEffect">
                                  <p:stCondLst>
                                    <p:cond delay="0"/>
                                  </p:stCondLst>
                                  <p:childTnLst>
                                    <p:set>
                                      <p:cBhvr>
                                        <p:cTn id="17" dur="indefinite"/>
                                        <p:tgtEl>
                                          <p:spTgt spid="11"/>
                                        </p:tgtEl>
                                        <p:attrNameLst>
                                          <p:attrName>style.opacity</p:attrName>
                                        </p:attrNameLst>
                                      </p:cBhvr>
                                      <p:to>
                                        <p:strVal val="0.5"/>
                                      </p:to>
                                    </p:set>
                                    <p:animEffect filter="image" prLst="opacity: 0.5">
                                      <p:cBhvr rctx="IE">
                                        <p:cTn id="18" dur="indefinite"/>
                                        <p:tgtEl>
                                          <p:spTgt spid="11"/>
                                        </p:tgtEl>
                                      </p:cBhvr>
                                    </p:animEffect>
                                  </p:childTnLst>
                                </p:cTn>
                              </p:par>
                              <p:par>
                                <p:cTn id="19" presetID="9" presetClass="emph" presetSubtype="0" grpId="2" nodeType="withEffect">
                                  <p:stCondLst>
                                    <p:cond delay="0"/>
                                  </p:stCondLst>
                                  <p:childTnLst>
                                    <p:set>
                                      <p:cBhvr>
                                        <p:cTn id="20" dur="indefinite"/>
                                        <p:tgtEl>
                                          <p:spTgt spid="15"/>
                                        </p:tgtEl>
                                        <p:attrNameLst>
                                          <p:attrName>style.opacity</p:attrName>
                                        </p:attrNameLst>
                                      </p:cBhvr>
                                      <p:to>
                                        <p:strVal val="0.5"/>
                                      </p:to>
                                    </p:set>
                                    <p:animEffect filter="image" prLst="opacity: 0.5">
                                      <p:cBhvr rctx="IE">
                                        <p:cTn id="21" dur="indefinite"/>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5" grpId="0"/>
      <p:bldP spid="15" grpId="2"/>
      <p:bldP spid="4" grpId="0" animBg="1"/>
      <p:bldP spid="5" grpId="0"/>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60DE-D174-35A5-AD87-1D7EA826EF62}"/>
              </a:ext>
            </a:extLst>
          </p:cNvPr>
          <p:cNvSpPr>
            <a:spLocks noGrp="1"/>
          </p:cNvSpPr>
          <p:nvPr>
            <p:ph type="title"/>
          </p:nvPr>
        </p:nvSpPr>
        <p:spPr>
          <a:xfrm>
            <a:off x="-37488" y="1333097"/>
            <a:ext cx="10454639" cy="812800"/>
          </a:xfrm>
        </p:spPr>
        <p:txBody>
          <a:bodyPr>
            <a:noAutofit/>
          </a:bodyPr>
          <a:lstStyle/>
          <a:p>
            <a:r>
              <a:rPr lang="en-US" sz="3200" b="1" dirty="0">
                <a:solidFill>
                  <a:schemeClr val="accent1"/>
                </a:solidFill>
              </a:rPr>
              <a:t>Statewide: </a:t>
            </a:r>
            <a:r>
              <a:rPr lang="en-US" sz="3200" dirty="0"/>
              <a:t>Does the percentage of electricity generated by fossil fuels impact </a:t>
            </a:r>
            <a:r>
              <a:rPr lang="en-US" sz="3200" dirty="0">
                <a:solidFill>
                  <a:schemeClr val="bg2"/>
                </a:solidFill>
              </a:rPr>
              <a:t>CO</a:t>
            </a:r>
            <a:r>
              <a:rPr lang="en-US" sz="3200" baseline="-25000" dirty="0">
                <a:solidFill>
                  <a:schemeClr val="bg2"/>
                </a:solidFill>
              </a:rPr>
              <a:t>2</a:t>
            </a:r>
            <a:r>
              <a:rPr lang="en-US" sz="3200" dirty="0">
                <a:solidFill>
                  <a:schemeClr val="bg2"/>
                </a:solidFill>
              </a:rPr>
              <a:t> emissions the state produces?</a:t>
            </a:r>
            <a:br>
              <a:rPr lang="en-US" sz="3200" dirty="0"/>
            </a:br>
            <a:br>
              <a:rPr lang="en-US" sz="3200" dirty="0"/>
            </a:br>
            <a:endParaRPr lang="en-US" sz="3200" b="1" dirty="0"/>
          </a:p>
        </p:txBody>
      </p:sp>
      <p:pic>
        <p:nvPicPr>
          <p:cNvPr id="12292" name="Picture 4" descr="United States Map Transparent Background, HD Png Download -  1300x801(#5023792) - PngFind">
            <a:extLst>
              <a:ext uri="{FF2B5EF4-FFF2-40B4-BE49-F238E27FC236}">
                <a16:creationId xmlns:a16="http://schemas.microsoft.com/office/drawing/2014/main" id="{571F3118-29A6-31AD-65EB-398BA5E507C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3232" b="97666" l="476" r="99286"/>
                    </a14:imgEffect>
                  </a14:imgLayer>
                </a14:imgProps>
              </a:ext>
              <a:ext uri="{28A0092B-C50C-407E-A947-70E740481C1C}">
                <a14:useLocalDpi xmlns:a14="http://schemas.microsoft.com/office/drawing/2010/main" val="0"/>
              </a:ext>
            </a:extLst>
          </a:blip>
          <a:srcRect/>
          <a:stretch>
            <a:fillRect/>
          </a:stretch>
        </p:blipFill>
        <p:spPr bwMode="auto">
          <a:xfrm>
            <a:off x="10642943" y="819510"/>
            <a:ext cx="1549057" cy="10271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8CAEA86-973D-6B1E-3721-E3E3A74D19E7}"/>
              </a:ext>
            </a:extLst>
          </p:cNvPr>
          <p:cNvSpPr txBox="1"/>
          <p:nvPr/>
        </p:nvSpPr>
        <p:spPr>
          <a:xfrm>
            <a:off x="3196714" y="6483771"/>
            <a:ext cx="274786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Note: Data for year 2020</a:t>
            </a:r>
          </a:p>
        </p:txBody>
      </p:sp>
      <p:pic>
        <p:nvPicPr>
          <p:cNvPr id="6" name="Picture 5">
            <a:extLst>
              <a:ext uri="{FF2B5EF4-FFF2-40B4-BE49-F238E27FC236}">
                <a16:creationId xmlns:a16="http://schemas.microsoft.com/office/drawing/2014/main" id="{1A258DE6-CDF8-31FC-B063-9088EBC6F736}"/>
              </a:ext>
            </a:extLst>
          </p:cNvPr>
          <p:cNvPicPr>
            <a:picLocks noChangeAspect="1"/>
          </p:cNvPicPr>
          <p:nvPr/>
        </p:nvPicPr>
        <p:blipFill>
          <a:blip r:embed="rId5"/>
          <a:stretch>
            <a:fillRect/>
          </a:stretch>
        </p:blipFill>
        <p:spPr>
          <a:xfrm>
            <a:off x="152981" y="2150337"/>
            <a:ext cx="5702062" cy="4304497"/>
          </a:xfrm>
          <a:prstGeom prst="rect">
            <a:avLst/>
          </a:prstGeom>
        </p:spPr>
      </p:pic>
      <p:sp>
        <p:nvSpPr>
          <p:cNvPr id="9" name="TextBox 8">
            <a:extLst>
              <a:ext uri="{FF2B5EF4-FFF2-40B4-BE49-F238E27FC236}">
                <a16:creationId xmlns:a16="http://schemas.microsoft.com/office/drawing/2014/main" id="{C71CE478-1590-3AD3-EB97-51B682BCBB57}"/>
              </a:ext>
            </a:extLst>
          </p:cNvPr>
          <p:cNvSpPr txBox="1"/>
          <p:nvPr/>
        </p:nvSpPr>
        <p:spPr>
          <a:xfrm>
            <a:off x="3004012" y="4026372"/>
            <a:ext cx="473206" cy="369332"/>
          </a:xfrm>
          <a:prstGeom prst="rect">
            <a:avLst/>
          </a:prstGeom>
          <a:noFill/>
        </p:spPr>
        <p:txBody>
          <a:bodyPr wrap="none" rtlCol="0">
            <a:spAutoFit/>
          </a:bodyPr>
          <a:lstStyle/>
          <a:p>
            <a:r>
              <a:rPr lang="en-US" dirty="0">
                <a:solidFill>
                  <a:schemeClr val="accent4"/>
                </a:solidFill>
              </a:rPr>
              <a:t>ND</a:t>
            </a:r>
          </a:p>
        </p:txBody>
      </p:sp>
      <p:sp>
        <p:nvSpPr>
          <p:cNvPr id="12" name="TextBox 11">
            <a:extLst>
              <a:ext uri="{FF2B5EF4-FFF2-40B4-BE49-F238E27FC236}">
                <a16:creationId xmlns:a16="http://schemas.microsoft.com/office/drawing/2014/main" id="{C1AEB9F6-8552-8523-3AA2-07A35186612D}"/>
              </a:ext>
            </a:extLst>
          </p:cNvPr>
          <p:cNvSpPr txBox="1"/>
          <p:nvPr/>
        </p:nvSpPr>
        <p:spPr>
          <a:xfrm>
            <a:off x="4334045" y="3619119"/>
            <a:ext cx="433645" cy="369332"/>
          </a:xfrm>
          <a:prstGeom prst="rect">
            <a:avLst/>
          </a:prstGeom>
          <a:noFill/>
        </p:spPr>
        <p:txBody>
          <a:bodyPr wrap="none" rtlCol="0">
            <a:spAutoFit/>
          </a:bodyPr>
          <a:lstStyle/>
          <a:p>
            <a:r>
              <a:rPr lang="en-US" dirty="0">
                <a:solidFill>
                  <a:schemeClr val="accent4"/>
                </a:solidFill>
              </a:rPr>
              <a:t>VA</a:t>
            </a:r>
          </a:p>
        </p:txBody>
      </p:sp>
      <p:sp>
        <p:nvSpPr>
          <p:cNvPr id="13" name="TextBox 12">
            <a:extLst>
              <a:ext uri="{FF2B5EF4-FFF2-40B4-BE49-F238E27FC236}">
                <a16:creationId xmlns:a16="http://schemas.microsoft.com/office/drawing/2014/main" id="{6F417984-0816-0F1B-E527-E7721F6FBBAD}"/>
              </a:ext>
            </a:extLst>
          </p:cNvPr>
          <p:cNvSpPr txBox="1"/>
          <p:nvPr/>
        </p:nvSpPr>
        <p:spPr>
          <a:xfrm>
            <a:off x="5089481" y="4302585"/>
            <a:ext cx="518091" cy="369332"/>
          </a:xfrm>
          <a:prstGeom prst="rect">
            <a:avLst/>
          </a:prstGeom>
          <a:noFill/>
        </p:spPr>
        <p:txBody>
          <a:bodyPr wrap="none" rtlCol="0">
            <a:spAutoFit/>
          </a:bodyPr>
          <a:lstStyle/>
          <a:p>
            <a:r>
              <a:rPr lang="en-US" dirty="0">
                <a:solidFill>
                  <a:schemeClr val="accent4"/>
                </a:solidFill>
              </a:rPr>
              <a:t>WV</a:t>
            </a:r>
          </a:p>
        </p:txBody>
      </p:sp>
      <p:sp>
        <p:nvSpPr>
          <p:cNvPr id="14" name="TextBox 13">
            <a:extLst>
              <a:ext uri="{FF2B5EF4-FFF2-40B4-BE49-F238E27FC236}">
                <a16:creationId xmlns:a16="http://schemas.microsoft.com/office/drawing/2014/main" id="{83193F2F-8DBB-F36B-8C8C-98F3AB5A4DCF}"/>
              </a:ext>
            </a:extLst>
          </p:cNvPr>
          <p:cNvSpPr txBox="1"/>
          <p:nvPr/>
        </p:nvSpPr>
        <p:spPr>
          <a:xfrm>
            <a:off x="3952264" y="2869549"/>
            <a:ext cx="513282" cy="369332"/>
          </a:xfrm>
          <a:prstGeom prst="rect">
            <a:avLst/>
          </a:prstGeom>
          <a:noFill/>
        </p:spPr>
        <p:txBody>
          <a:bodyPr wrap="square" rtlCol="0">
            <a:spAutoFit/>
          </a:bodyPr>
          <a:lstStyle/>
          <a:p>
            <a:r>
              <a:rPr lang="en-US" dirty="0">
                <a:solidFill>
                  <a:schemeClr val="accent4"/>
                </a:solidFill>
              </a:rPr>
              <a:t>WY</a:t>
            </a:r>
          </a:p>
        </p:txBody>
      </p:sp>
      <p:sp>
        <p:nvSpPr>
          <p:cNvPr id="3" name="Rectangle 2">
            <a:extLst>
              <a:ext uri="{FF2B5EF4-FFF2-40B4-BE49-F238E27FC236}">
                <a16:creationId xmlns:a16="http://schemas.microsoft.com/office/drawing/2014/main" id="{5E998A2C-D640-7E11-332C-BFC9E8262638}"/>
              </a:ext>
            </a:extLst>
          </p:cNvPr>
          <p:cNvSpPr/>
          <p:nvPr/>
        </p:nvSpPr>
        <p:spPr>
          <a:xfrm>
            <a:off x="6028242" y="3478178"/>
            <a:ext cx="6010777" cy="30055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7" name="Rectangle 6">
            <a:extLst>
              <a:ext uri="{FF2B5EF4-FFF2-40B4-BE49-F238E27FC236}">
                <a16:creationId xmlns:a16="http://schemas.microsoft.com/office/drawing/2014/main" id="{CF853F8A-F41D-B516-5520-E993DF6F5EFC}"/>
              </a:ext>
            </a:extLst>
          </p:cNvPr>
          <p:cNvSpPr/>
          <p:nvPr/>
        </p:nvSpPr>
        <p:spPr>
          <a:xfrm>
            <a:off x="6028242" y="2147475"/>
            <a:ext cx="6010777" cy="12323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8" name="TextBox 7">
            <a:extLst>
              <a:ext uri="{FF2B5EF4-FFF2-40B4-BE49-F238E27FC236}">
                <a16:creationId xmlns:a16="http://schemas.microsoft.com/office/drawing/2014/main" id="{52F333BA-DE0B-EC84-BF07-92663F05A319}"/>
              </a:ext>
            </a:extLst>
          </p:cNvPr>
          <p:cNvSpPr txBox="1"/>
          <p:nvPr/>
        </p:nvSpPr>
        <p:spPr>
          <a:xfrm>
            <a:off x="6028242" y="2147476"/>
            <a:ext cx="6010777"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Trebuchet MS" panose="020B0603020202020204"/>
                <a:ea typeface="+mn-ea"/>
                <a:cs typeface="+mn-cs"/>
              </a:rPr>
              <a:t>Hypothesis: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We hypothesized a strong correlation between percentage of electricity generated from fossil fuels and CO2 emissions per capita.</a:t>
            </a:r>
          </a:p>
        </p:txBody>
      </p:sp>
      <p:sp>
        <p:nvSpPr>
          <p:cNvPr id="10" name="TextBox 9">
            <a:extLst>
              <a:ext uri="{FF2B5EF4-FFF2-40B4-BE49-F238E27FC236}">
                <a16:creationId xmlns:a16="http://schemas.microsoft.com/office/drawing/2014/main" id="{21DD6435-E911-D608-ECD6-25DE2EDAC0C8}"/>
              </a:ext>
            </a:extLst>
          </p:cNvPr>
          <p:cNvSpPr txBox="1"/>
          <p:nvPr/>
        </p:nvSpPr>
        <p:spPr>
          <a:xfrm>
            <a:off x="6051391" y="3472374"/>
            <a:ext cx="6010777" cy="295465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sng" strike="noStrike" kern="1200" cap="none" spc="0" normalizeH="0" baseline="0" noProof="0" dirty="0">
                <a:ln>
                  <a:noFill/>
                </a:ln>
                <a:solidFill>
                  <a:prstClr val="black"/>
                </a:solidFill>
                <a:effectLst/>
                <a:uLnTx/>
                <a:uFillTx/>
                <a:latin typeface="Trebuchet MS" panose="020B0603020202020204"/>
              </a:rPr>
              <a:t>Results: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Trebuchet MS" panose="020B0603020202020204"/>
              </a:rPr>
              <a:t>There</a:t>
            </a:r>
            <a:r>
              <a:rPr kumimoji="0" lang="en-US" sz="2400" b="0" i="0" u="none" strike="noStrike" kern="1200" cap="none" spc="0" normalizeH="0" noProof="0" dirty="0">
                <a:ln>
                  <a:noFill/>
                </a:ln>
                <a:solidFill>
                  <a:prstClr val="black"/>
                </a:solidFill>
                <a:effectLst/>
                <a:uLnTx/>
                <a:uFillTx/>
                <a:latin typeface="Trebuchet MS" panose="020B0603020202020204"/>
              </a:rPr>
              <a:t> is a correlation between how much energy is generated from high-carbon sources and the </a:t>
            </a:r>
            <a:r>
              <a:rPr lang="en-US" sz="2400" noProof="0" dirty="0">
                <a:solidFill>
                  <a:prstClr val="black"/>
                </a:solidFill>
                <a:latin typeface="Trebuchet MS" panose="020B0603020202020204"/>
              </a:rPr>
              <a:t>CO2 generated by the state during electricity production</a:t>
            </a:r>
            <a:r>
              <a:rPr kumimoji="0" lang="en-US" sz="2400" b="0" i="0" u="none" strike="noStrike" kern="1200" cap="none" spc="0" normalizeH="0" noProof="0" dirty="0">
                <a:ln>
                  <a:noFill/>
                </a:ln>
                <a:solidFill>
                  <a:prstClr val="black"/>
                </a:solidFill>
                <a:effectLst/>
                <a:uLnTx/>
                <a:uFillTx/>
                <a:latin typeface="Trebuchet MS" panose="020B0603020202020204"/>
              </a:rPr>
              <a:t> but it is not as strong as we expected (r = 0.34)</a:t>
            </a:r>
          </a:p>
          <a:p>
            <a:pPr marL="742950" lvl="1" indent="-285750">
              <a:buFont typeface="Arial" panose="020B0604020202020204" pitchFamily="34" charset="0"/>
              <a:buChar char="•"/>
            </a:pPr>
            <a:endParaRPr kumimoji="0" lang="en-US" sz="16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8245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afterEffect">
                                  <p:stCondLst>
                                    <p:cond delay="0"/>
                                  </p:stCondLst>
                                  <p:childTnLst>
                                    <p:set>
                                      <p:cBhvr>
                                        <p:cTn id="6" dur="indefinite"/>
                                        <p:tgtEl>
                                          <p:spTgt spid="7"/>
                                        </p:tgtEl>
                                        <p:attrNameLst>
                                          <p:attrName>style.opacity</p:attrName>
                                        </p:attrNameLst>
                                      </p:cBhvr>
                                      <p:to>
                                        <p:strVal val="0.5"/>
                                      </p:to>
                                    </p:set>
                                    <p:animEffect filter="image" prLst="opacity: 0.5">
                                      <p:cBhvr rctx="IE">
                                        <p:cTn id="7" dur="indefinite"/>
                                        <p:tgtEl>
                                          <p:spTgt spid="7"/>
                                        </p:tgtEl>
                                      </p:cBhvr>
                                    </p:animEffect>
                                  </p:childTnLst>
                                </p:cTn>
                              </p:par>
                              <p:par>
                                <p:cTn id="8" presetID="9" presetClass="emph" presetSubtype="0" grpId="0" nodeType="withEffect">
                                  <p:stCondLst>
                                    <p:cond delay="0"/>
                                  </p:stCondLst>
                                  <p:childTnLst>
                                    <p:set>
                                      <p:cBhvr>
                                        <p:cTn id="9" dur="indefinite"/>
                                        <p:tgtEl>
                                          <p:spTgt spid="8"/>
                                        </p:tgtEl>
                                        <p:attrNameLst>
                                          <p:attrName>style.opacity</p:attrName>
                                        </p:attrNameLst>
                                      </p:cBhvr>
                                      <p:to>
                                        <p:strVal val="0.5"/>
                                      </p:to>
                                    </p:set>
                                    <p:animEffect filter="image" prLst="opacity: 0.5">
                                      <p:cBhvr rctx="IE">
                                        <p:cTn id="10" dur="indefinite"/>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B6F07E1-37FE-F2D7-21EB-E564C43341EF}"/>
              </a:ext>
            </a:extLst>
          </p:cNvPr>
          <p:cNvPicPr>
            <a:picLocks noGrp="1" noChangeAspect="1"/>
          </p:cNvPicPr>
          <p:nvPr>
            <p:ph idx="1"/>
          </p:nvPr>
        </p:nvPicPr>
        <p:blipFill>
          <a:blip r:embed="rId3"/>
          <a:stretch>
            <a:fillRect/>
          </a:stretch>
        </p:blipFill>
        <p:spPr>
          <a:xfrm>
            <a:off x="152981" y="2145897"/>
            <a:ext cx="5649469" cy="4382963"/>
          </a:xfrm>
        </p:spPr>
      </p:pic>
      <p:sp>
        <p:nvSpPr>
          <p:cNvPr id="2" name="Title 1">
            <a:extLst>
              <a:ext uri="{FF2B5EF4-FFF2-40B4-BE49-F238E27FC236}">
                <a16:creationId xmlns:a16="http://schemas.microsoft.com/office/drawing/2014/main" id="{57C760DE-D174-35A5-AD87-1D7EA826EF62}"/>
              </a:ext>
            </a:extLst>
          </p:cNvPr>
          <p:cNvSpPr>
            <a:spLocks noGrp="1"/>
          </p:cNvSpPr>
          <p:nvPr>
            <p:ph type="title"/>
          </p:nvPr>
        </p:nvSpPr>
        <p:spPr>
          <a:xfrm>
            <a:off x="-37488" y="1333097"/>
            <a:ext cx="10454639" cy="812800"/>
          </a:xfrm>
        </p:spPr>
        <p:txBody>
          <a:bodyPr>
            <a:noAutofit/>
          </a:bodyPr>
          <a:lstStyle/>
          <a:p>
            <a:r>
              <a:rPr lang="en-US" sz="3200" b="1" dirty="0">
                <a:solidFill>
                  <a:schemeClr val="accent1"/>
                </a:solidFill>
              </a:rPr>
              <a:t>Statewide: </a:t>
            </a:r>
            <a:r>
              <a:rPr lang="en-US" sz="3200" dirty="0"/>
              <a:t>Does the percentage of electricity generated by fossil fuels impact </a:t>
            </a:r>
            <a:r>
              <a:rPr lang="en-US" sz="3200" dirty="0">
                <a:solidFill>
                  <a:schemeClr val="accent3"/>
                </a:solidFill>
              </a:rPr>
              <a:t>price of electricity to consumers?</a:t>
            </a:r>
            <a:br>
              <a:rPr lang="en-US" sz="3200" dirty="0"/>
            </a:br>
            <a:br>
              <a:rPr lang="en-US" sz="3200" dirty="0"/>
            </a:br>
            <a:endParaRPr lang="en-US" sz="3200" b="1" dirty="0"/>
          </a:p>
        </p:txBody>
      </p:sp>
      <p:pic>
        <p:nvPicPr>
          <p:cNvPr id="12292" name="Picture 4" descr="United States Map Transparent Background, HD Png Download -  1300x801(#5023792) - PngFind">
            <a:extLst>
              <a:ext uri="{FF2B5EF4-FFF2-40B4-BE49-F238E27FC236}">
                <a16:creationId xmlns:a16="http://schemas.microsoft.com/office/drawing/2014/main" id="{571F3118-29A6-31AD-65EB-398BA5E507C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232" b="97666" l="476" r="99286"/>
                    </a14:imgEffect>
                  </a14:imgLayer>
                </a14:imgProps>
              </a:ext>
              <a:ext uri="{28A0092B-C50C-407E-A947-70E740481C1C}">
                <a14:useLocalDpi xmlns:a14="http://schemas.microsoft.com/office/drawing/2010/main" val="0"/>
              </a:ext>
            </a:extLst>
          </a:blip>
          <a:srcRect/>
          <a:stretch>
            <a:fillRect/>
          </a:stretch>
        </p:blipFill>
        <p:spPr bwMode="auto">
          <a:xfrm>
            <a:off x="10642943" y="819510"/>
            <a:ext cx="1549057" cy="102717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192255A-CD01-7C8B-DE78-E98379D81620}"/>
              </a:ext>
            </a:extLst>
          </p:cNvPr>
          <p:cNvSpPr/>
          <p:nvPr/>
        </p:nvSpPr>
        <p:spPr>
          <a:xfrm>
            <a:off x="6028242" y="2147475"/>
            <a:ext cx="6010777" cy="12323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15" name="TextBox 14">
            <a:extLst>
              <a:ext uri="{FF2B5EF4-FFF2-40B4-BE49-F238E27FC236}">
                <a16:creationId xmlns:a16="http://schemas.microsoft.com/office/drawing/2014/main" id="{B15FBE75-E999-84C5-5AEB-EAC068F64E85}"/>
              </a:ext>
            </a:extLst>
          </p:cNvPr>
          <p:cNvSpPr txBox="1"/>
          <p:nvPr/>
        </p:nvSpPr>
        <p:spPr>
          <a:xfrm>
            <a:off x="6028242" y="2147476"/>
            <a:ext cx="6010777"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Trebuchet MS" panose="020B0603020202020204"/>
                <a:ea typeface="+mn-ea"/>
                <a:cs typeface="+mn-cs"/>
              </a:rPr>
              <a:t>Hypothesis: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We hypothesized that state’s which have a higher percentage of electricity generated from fossil fuels would have cheaper costs to</a:t>
            </a:r>
            <a:r>
              <a:rPr kumimoji="0" lang="en-US" sz="1800" b="0" i="0" u="none" strike="noStrike" kern="1200" cap="none" spc="0" normalizeH="0" noProof="0" dirty="0">
                <a:ln>
                  <a:noFill/>
                </a:ln>
                <a:solidFill>
                  <a:prstClr val="black"/>
                </a:solidFill>
                <a:effectLst/>
                <a:uLnTx/>
                <a:uFillTx/>
                <a:latin typeface="Trebuchet MS" panose="020B0603020202020204"/>
                <a:ea typeface="+mn-ea"/>
                <a:cs typeface="+mn-cs"/>
              </a:rPr>
              <a:t> residents.</a:t>
            </a:r>
            <a:endPar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
        <p:nvSpPr>
          <p:cNvPr id="16" name="Rectangle 15">
            <a:extLst>
              <a:ext uri="{FF2B5EF4-FFF2-40B4-BE49-F238E27FC236}">
                <a16:creationId xmlns:a16="http://schemas.microsoft.com/office/drawing/2014/main" id="{E9B5C7DF-F20B-A402-F777-B33239D5BDF0}"/>
              </a:ext>
            </a:extLst>
          </p:cNvPr>
          <p:cNvSpPr/>
          <p:nvPr/>
        </p:nvSpPr>
        <p:spPr>
          <a:xfrm>
            <a:off x="639840" y="2858947"/>
            <a:ext cx="4892859" cy="34145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9" name="TextBox 18">
            <a:extLst>
              <a:ext uri="{FF2B5EF4-FFF2-40B4-BE49-F238E27FC236}">
                <a16:creationId xmlns:a16="http://schemas.microsoft.com/office/drawing/2014/main" id="{6B1CF9D5-C49E-D6BD-DAFD-2A91D6151CCC}"/>
              </a:ext>
            </a:extLst>
          </p:cNvPr>
          <p:cNvSpPr txBox="1"/>
          <p:nvPr/>
        </p:nvSpPr>
        <p:spPr>
          <a:xfrm>
            <a:off x="3098114" y="6488668"/>
            <a:ext cx="274786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Note: Data for year 2020</a:t>
            </a:r>
          </a:p>
        </p:txBody>
      </p:sp>
      <p:sp>
        <p:nvSpPr>
          <p:cNvPr id="4" name="Rectangle 3">
            <a:extLst>
              <a:ext uri="{FF2B5EF4-FFF2-40B4-BE49-F238E27FC236}">
                <a16:creationId xmlns:a16="http://schemas.microsoft.com/office/drawing/2014/main" id="{51BBFAA9-DCB1-54C2-8626-227005ADE031}"/>
              </a:ext>
            </a:extLst>
          </p:cNvPr>
          <p:cNvSpPr/>
          <p:nvPr/>
        </p:nvSpPr>
        <p:spPr>
          <a:xfrm>
            <a:off x="6028242" y="3478177"/>
            <a:ext cx="6010777" cy="305068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5" name="TextBox 4">
            <a:extLst>
              <a:ext uri="{FF2B5EF4-FFF2-40B4-BE49-F238E27FC236}">
                <a16:creationId xmlns:a16="http://schemas.microsoft.com/office/drawing/2014/main" id="{456A831F-FAF0-7C7A-5E29-8476EA03F5E5}"/>
              </a:ext>
            </a:extLst>
          </p:cNvPr>
          <p:cNvSpPr txBox="1"/>
          <p:nvPr/>
        </p:nvSpPr>
        <p:spPr>
          <a:xfrm>
            <a:off x="6028242" y="3441680"/>
            <a:ext cx="5920847" cy="304698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sng" strike="noStrike" kern="1200" cap="none" spc="0" normalizeH="0" baseline="0" noProof="0" dirty="0">
                <a:ln>
                  <a:noFill/>
                </a:ln>
                <a:solidFill>
                  <a:prstClr val="black"/>
                </a:solidFill>
                <a:effectLst/>
                <a:uLnTx/>
                <a:uFillTx/>
                <a:latin typeface="Trebuchet MS" panose="020B0603020202020204"/>
              </a:rPr>
              <a:t>Results: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Trebuchet MS" panose="020B0603020202020204"/>
              </a:rPr>
              <a:t>Th</a:t>
            </a:r>
            <a:r>
              <a:rPr lang="en-US" sz="2400" dirty="0">
                <a:solidFill>
                  <a:prstClr val="black"/>
                </a:solidFill>
                <a:latin typeface="Trebuchet MS" panose="020B0603020202020204"/>
              </a:rPr>
              <a:t>e line of best fit implies that States with higher percentages of electricity from fossil fuel sources actually pay higher amounts per kWh of energy, but the correlation is very close to zero (r = 0.16)</a:t>
            </a:r>
          </a:p>
          <a:p>
            <a:pPr marR="0" lvl="0" algn="l" defTabSz="457200" rtl="0" eaLnBrk="1" fontAlgn="auto" latinLnBrk="0" hangingPunct="1">
              <a:lnSpc>
                <a:spcPct val="100000"/>
              </a:lnSpc>
              <a:spcBef>
                <a:spcPts val="0"/>
              </a:spcBef>
              <a:spcAft>
                <a:spcPts val="0"/>
              </a:spcAft>
              <a:buClrTx/>
              <a:buSzTx/>
              <a:tabLst/>
              <a:defRPr/>
            </a:pPr>
            <a:endParaRPr kumimoji="0" lang="en-US" sz="2400" b="0" i="0" u="none" strike="noStrike" kern="1200" cap="none" spc="0" normalizeH="0" baseline="0" noProof="0" dirty="0">
              <a:ln>
                <a:noFill/>
              </a:ln>
              <a:solidFill>
                <a:prstClr val="black"/>
              </a:solidFill>
              <a:effectLst/>
              <a:uLnTx/>
              <a:uFillTx/>
              <a:latin typeface="Trebuchet MS" panose="020B0603020202020204"/>
            </a:endParaRPr>
          </a:p>
        </p:txBody>
      </p:sp>
      <p:pic>
        <p:nvPicPr>
          <p:cNvPr id="7" name="Content Placeholder 5">
            <a:extLst>
              <a:ext uri="{FF2B5EF4-FFF2-40B4-BE49-F238E27FC236}">
                <a16:creationId xmlns:a16="http://schemas.microsoft.com/office/drawing/2014/main" id="{32F9D0AF-0EED-0B3B-0A73-09ED84BA7062}"/>
              </a:ext>
            </a:extLst>
          </p:cNvPr>
          <p:cNvPicPr>
            <a:picLocks noChangeAspect="1"/>
          </p:cNvPicPr>
          <p:nvPr/>
        </p:nvPicPr>
        <p:blipFill>
          <a:blip r:embed="rId3"/>
          <a:stretch>
            <a:fillRect/>
          </a:stretch>
        </p:blipFill>
        <p:spPr>
          <a:xfrm>
            <a:off x="164237" y="2145897"/>
            <a:ext cx="5649469" cy="4382963"/>
          </a:xfrm>
          <a:prstGeom prst="rect">
            <a:avLst/>
          </a:prstGeom>
        </p:spPr>
      </p:pic>
    </p:spTree>
    <p:extLst>
      <p:ext uri="{BB962C8B-B14F-4D97-AF65-F5344CB8AC3E}">
        <p14:creationId xmlns:p14="http://schemas.microsoft.com/office/powerpoint/2010/main" val="4169329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0" nodeType="clickEffect">
                                  <p:stCondLst>
                                    <p:cond delay="0"/>
                                  </p:stCondLst>
                                  <p:childTnLst>
                                    <p:set>
                                      <p:cBhvr>
                                        <p:cTn id="11" dur="indefinite"/>
                                        <p:tgtEl>
                                          <p:spTgt spid="11"/>
                                        </p:tgtEl>
                                        <p:attrNameLst>
                                          <p:attrName>style.opacity</p:attrName>
                                        </p:attrNameLst>
                                      </p:cBhvr>
                                      <p:to>
                                        <p:strVal val="0.5"/>
                                      </p:to>
                                    </p:set>
                                    <p:animEffect filter="image" prLst="opacity: 0.5">
                                      <p:cBhvr rctx="IE">
                                        <p:cTn id="12" dur="indefinite"/>
                                        <p:tgtEl>
                                          <p:spTgt spid="11"/>
                                        </p:tgtEl>
                                      </p:cBhvr>
                                    </p:animEffect>
                                  </p:childTnLst>
                                </p:cTn>
                              </p:par>
                              <p:par>
                                <p:cTn id="13" presetID="9" presetClass="emph" presetSubtype="0" grpId="0" nodeType="withEffect">
                                  <p:stCondLst>
                                    <p:cond delay="0"/>
                                  </p:stCondLst>
                                  <p:childTnLst>
                                    <p:set>
                                      <p:cBhvr>
                                        <p:cTn id="14" dur="indefinite"/>
                                        <p:tgtEl>
                                          <p:spTgt spid="15"/>
                                        </p:tgtEl>
                                        <p:attrNameLst>
                                          <p:attrName>style.opacity</p:attrName>
                                        </p:attrNameLst>
                                      </p:cBhvr>
                                      <p:to>
                                        <p:strVal val="0.5"/>
                                      </p:to>
                                    </p:set>
                                    <p:animEffect filter="image" prLst="opacity: 0.5">
                                      <p:cBhvr rctx="IE">
                                        <p:cTn id="15" dur="indefinite"/>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p:bldP spid="4" grpId="0" animBg="1"/>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B6F07E1-37FE-F2D7-21EB-E564C43341EF}"/>
              </a:ext>
            </a:extLst>
          </p:cNvPr>
          <p:cNvPicPr>
            <a:picLocks noGrp="1" noChangeAspect="1"/>
          </p:cNvPicPr>
          <p:nvPr>
            <p:ph idx="1"/>
          </p:nvPr>
        </p:nvPicPr>
        <p:blipFill>
          <a:blip r:embed="rId3"/>
          <a:stretch>
            <a:fillRect/>
          </a:stretch>
        </p:blipFill>
        <p:spPr>
          <a:xfrm>
            <a:off x="152981" y="2145897"/>
            <a:ext cx="5649469" cy="4382963"/>
          </a:xfrm>
        </p:spPr>
      </p:pic>
      <p:sp>
        <p:nvSpPr>
          <p:cNvPr id="2" name="Title 1">
            <a:extLst>
              <a:ext uri="{FF2B5EF4-FFF2-40B4-BE49-F238E27FC236}">
                <a16:creationId xmlns:a16="http://schemas.microsoft.com/office/drawing/2014/main" id="{57C760DE-D174-35A5-AD87-1D7EA826EF62}"/>
              </a:ext>
            </a:extLst>
          </p:cNvPr>
          <p:cNvSpPr>
            <a:spLocks noGrp="1"/>
          </p:cNvSpPr>
          <p:nvPr>
            <p:ph type="title"/>
          </p:nvPr>
        </p:nvSpPr>
        <p:spPr>
          <a:xfrm>
            <a:off x="-37488" y="1333097"/>
            <a:ext cx="10454639" cy="812800"/>
          </a:xfrm>
        </p:spPr>
        <p:txBody>
          <a:bodyPr>
            <a:noAutofit/>
          </a:bodyPr>
          <a:lstStyle/>
          <a:p>
            <a:r>
              <a:rPr lang="en-US" sz="3200" b="1" dirty="0">
                <a:solidFill>
                  <a:schemeClr val="accent1"/>
                </a:solidFill>
              </a:rPr>
              <a:t>Statewide: </a:t>
            </a:r>
            <a:r>
              <a:rPr lang="en-US" sz="3200" dirty="0"/>
              <a:t>Does the percentage of electricity generated by fossil fuels impact </a:t>
            </a:r>
            <a:r>
              <a:rPr lang="en-US" sz="3200" dirty="0">
                <a:solidFill>
                  <a:schemeClr val="accent3"/>
                </a:solidFill>
              </a:rPr>
              <a:t>price of electricity to consumers?</a:t>
            </a:r>
            <a:br>
              <a:rPr lang="en-US" sz="3200" dirty="0"/>
            </a:br>
            <a:br>
              <a:rPr lang="en-US" sz="3200" dirty="0"/>
            </a:br>
            <a:endParaRPr lang="en-US" sz="3200" b="1" dirty="0"/>
          </a:p>
        </p:txBody>
      </p:sp>
      <p:pic>
        <p:nvPicPr>
          <p:cNvPr id="12292" name="Picture 4" descr="United States Map Transparent Background, HD Png Download -  1300x801(#5023792) - PngFind">
            <a:extLst>
              <a:ext uri="{FF2B5EF4-FFF2-40B4-BE49-F238E27FC236}">
                <a16:creationId xmlns:a16="http://schemas.microsoft.com/office/drawing/2014/main" id="{571F3118-29A6-31AD-65EB-398BA5E507C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232" b="97666" l="476" r="99286"/>
                    </a14:imgEffect>
                  </a14:imgLayer>
                </a14:imgProps>
              </a:ext>
              <a:ext uri="{28A0092B-C50C-407E-A947-70E740481C1C}">
                <a14:useLocalDpi xmlns:a14="http://schemas.microsoft.com/office/drawing/2010/main" val="0"/>
              </a:ext>
            </a:extLst>
          </a:blip>
          <a:srcRect/>
          <a:stretch>
            <a:fillRect/>
          </a:stretch>
        </p:blipFill>
        <p:spPr bwMode="auto">
          <a:xfrm>
            <a:off x="10642943" y="819510"/>
            <a:ext cx="1549057" cy="102717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192255A-CD01-7C8B-DE78-E98379D81620}"/>
              </a:ext>
            </a:extLst>
          </p:cNvPr>
          <p:cNvSpPr/>
          <p:nvPr/>
        </p:nvSpPr>
        <p:spPr>
          <a:xfrm>
            <a:off x="6028242" y="2147475"/>
            <a:ext cx="6010777" cy="12323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15" name="TextBox 14">
            <a:extLst>
              <a:ext uri="{FF2B5EF4-FFF2-40B4-BE49-F238E27FC236}">
                <a16:creationId xmlns:a16="http://schemas.microsoft.com/office/drawing/2014/main" id="{B15FBE75-E999-84C5-5AEB-EAC068F64E85}"/>
              </a:ext>
            </a:extLst>
          </p:cNvPr>
          <p:cNvSpPr txBox="1"/>
          <p:nvPr/>
        </p:nvSpPr>
        <p:spPr>
          <a:xfrm>
            <a:off x="6028242" y="2147476"/>
            <a:ext cx="6010777"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Trebuchet MS" panose="020B0603020202020204"/>
                <a:ea typeface="+mn-ea"/>
                <a:cs typeface="+mn-cs"/>
              </a:rPr>
              <a:t>Hypothesis: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We hypothesized a negative correlation between percentage of electricity generated from fossil fuels and price a state’s residents pay for electricity.</a:t>
            </a:r>
          </a:p>
        </p:txBody>
      </p:sp>
      <p:sp>
        <p:nvSpPr>
          <p:cNvPr id="19" name="TextBox 18">
            <a:extLst>
              <a:ext uri="{FF2B5EF4-FFF2-40B4-BE49-F238E27FC236}">
                <a16:creationId xmlns:a16="http://schemas.microsoft.com/office/drawing/2014/main" id="{6B1CF9D5-C49E-D6BD-DAFD-2A91D6151CCC}"/>
              </a:ext>
            </a:extLst>
          </p:cNvPr>
          <p:cNvSpPr txBox="1"/>
          <p:nvPr/>
        </p:nvSpPr>
        <p:spPr>
          <a:xfrm>
            <a:off x="3098114" y="6488668"/>
            <a:ext cx="274786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Note: Data for year 2020</a:t>
            </a:r>
          </a:p>
        </p:txBody>
      </p:sp>
      <p:pic>
        <p:nvPicPr>
          <p:cNvPr id="5" name="Picture 4">
            <a:extLst>
              <a:ext uri="{FF2B5EF4-FFF2-40B4-BE49-F238E27FC236}">
                <a16:creationId xmlns:a16="http://schemas.microsoft.com/office/drawing/2014/main" id="{24AD6021-8A49-4BBA-0D0A-D1ABE1B85A0B}"/>
              </a:ext>
            </a:extLst>
          </p:cNvPr>
          <p:cNvPicPr>
            <a:picLocks noChangeAspect="1"/>
          </p:cNvPicPr>
          <p:nvPr/>
        </p:nvPicPr>
        <p:blipFill>
          <a:blip r:embed="rId6"/>
          <a:stretch>
            <a:fillRect/>
          </a:stretch>
        </p:blipFill>
        <p:spPr>
          <a:xfrm>
            <a:off x="149804" y="2145897"/>
            <a:ext cx="5670829" cy="4399534"/>
          </a:xfrm>
          <a:prstGeom prst="rect">
            <a:avLst/>
          </a:prstGeom>
        </p:spPr>
      </p:pic>
      <p:sp>
        <p:nvSpPr>
          <p:cNvPr id="4" name="Rectangle 3">
            <a:extLst>
              <a:ext uri="{FF2B5EF4-FFF2-40B4-BE49-F238E27FC236}">
                <a16:creationId xmlns:a16="http://schemas.microsoft.com/office/drawing/2014/main" id="{3C017548-3003-C359-D03C-D935AD7944D3}"/>
              </a:ext>
            </a:extLst>
          </p:cNvPr>
          <p:cNvSpPr/>
          <p:nvPr/>
        </p:nvSpPr>
        <p:spPr>
          <a:xfrm>
            <a:off x="6028242" y="3478177"/>
            <a:ext cx="6010777" cy="305068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7" name="TextBox 6">
            <a:extLst>
              <a:ext uri="{FF2B5EF4-FFF2-40B4-BE49-F238E27FC236}">
                <a16:creationId xmlns:a16="http://schemas.microsoft.com/office/drawing/2014/main" id="{52E996A6-E0EF-0AE0-B58A-9B18577F2765}"/>
              </a:ext>
            </a:extLst>
          </p:cNvPr>
          <p:cNvSpPr txBox="1"/>
          <p:nvPr/>
        </p:nvSpPr>
        <p:spPr>
          <a:xfrm>
            <a:off x="6028242" y="3441680"/>
            <a:ext cx="5920847" cy="304698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sng" strike="noStrike" kern="1200" cap="none" spc="0" normalizeH="0" baseline="0" noProof="0" dirty="0">
                <a:ln>
                  <a:noFill/>
                </a:ln>
                <a:solidFill>
                  <a:prstClr val="black"/>
                </a:solidFill>
                <a:effectLst/>
                <a:uLnTx/>
                <a:uFillTx/>
                <a:latin typeface="Trebuchet MS" panose="020B0603020202020204"/>
              </a:rPr>
              <a:t>Results: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Trebuchet MS" panose="020B0603020202020204"/>
              </a:rPr>
              <a:t>Th</a:t>
            </a:r>
            <a:r>
              <a:rPr lang="en-US" sz="2400" dirty="0">
                <a:solidFill>
                  <a:prstClr val="black"/>
                </a:solidFill>
                <a:latin typeface="Trebuchet MS" panose="020B0603020202020204"/>
              </a:rPr>
              <a:t>e line of best fit implies that States with higher percentages of electricity from fossil fuel sources actually pay higher amounts per kWh of energy, but the correlation is very close to zero (r = 0.16)</a:t>
            </a:r>
          </a:p>
          <a:p>
            <a:pPr marR="0" lvl="0" algn="l" defTabSz="457200" rtl="0" eaLnBrk="1" fontAlgn="auto" latinLnBrk="0" hangingPunct="1">
              <a:lnSpc>
                <a:spcPct val="100000"/>
              </a:lnSpc>
              <a:spcBef>
                <a:spcPts val="0"/>
              </a:spcBef>
              <a:spcAft>
                <a:spcPts val="0"/>
              </a:spcAft>
              <a:buClrTx/>
              <a:buSzTx/>
              <a:tabLst/>
              <a:defRPr/>
            </a:pPr>
            <a:endParaRPr kumimoji="0" lang="en-US" sz="2400" b="0" i="0" u="none" strike="noStrike" kern="1200" cap="none" spc="0" normalizeH="0" baseline="0" noProof="0" dirty="0">
              <a:ln>
                <a:noFill/>
              </a:ln>
              <a:solidFill>
                <a:prstClr val="black"/>
              </a:solidFill>
              <a:effectLst/>
              <a:uLnTx/>
              <a:uFillTx/>
              <a:latin typeface="Trebuchet MS" panose="020B0603020202020204"/>
            </a:endParaRPr>
          </a:p>
        </p:txBody>
      </p:sp>
    </p:spTree>
    <p:extLst>
      <p:ext uri="{BB962C8B-B14F-4D97-AF65-F5344CB8AC3E}">
        <p14:creationId xmlns:p14="http://schemas.microsoft.com/office/powerpoint/2010/main" val="4073283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1" nodeType="withEffect">
                                  <p:stCondLst>
                                    <p:cond delay="0"/>
                                  </p:stCondLst>
                                  <p:childTnLst>
                                    <p:set>
                                      <p:cBhvr>
                                        <p:cTn id="6" dur="indefinite"/>
                                        <p:tgtEl>
                                          <p:spTgt spid="11"/>
                                        </p:tgtEl>
                                        <p:attrNameLst>
                                          <p:attrName>style.opacity</p:attrName>
                                        </p:attrNameLst>
                                      </p:cBhvr>
                                      <p:to>
                                        <p:strVal val="0.5"/>
                                      </p:to>
                                    </p:set>
                                    <p:animEffect filter="image" prLst="opacity: 0.5">
                                      <p:cBhvr rctx="IE">
                                        <p:cTn id="7" dur="indefinite"/>
                                        <p:tgtEl>
                                          <p:spTgt spid="11"/>
                                        </p:tgtEl>
                                      </p:cBhvr>
                                    </p:animEffect>
                                  </p:childTnLst>
                                </p:cTn>
                              </p:par>
                              <p:par>
                                <p:cTn id="8" presetID="9" presetClass="emph" presetSubtype="0" grpId="1" nodeType="withEffect">
                                  <p:stCondLst>
                                    <p:cond delay="0"/>
                                  </p:stCondLst>
                                  <p:childTnLst>
                                    <p:set>
                                      <p:cBhvr>
                                        <p:cTn id="9" dur="indefinite"/>
                                        <p:tgtEl>
                                          <p:spTgt spid="15"/>
                                        </p:tgtEl>
                                        <p:attrNameLst>
                                          <p:attrName>style.opacity</p:attrName>
                                        </p:attrNameLst>
                                      </p:cBhvr>
                                      <p:to>
                                        <p:strVal val="0.5"/>
                                      </p:to>
                                    </p:set>
                                    <p:animEffect filter="image" prLst="opacity: 0.5">
                                      <p:cBhvr rctx="IE">
                                        <p:cTn id="10" dur="indefinite"/>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1" animBg="1"/>
      <p:bldP spid="15"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D284C-B5E1-A76F-EAC4-D263E1E92113}"/>
              </a:ext>
            </a:extLst>
          </p:cNvPr>
          <p:cNvSpPr>
            <a:spLocks noGrp="1"/>
          </p:cNvSpPr>
          <p:nvPr>
            <p:ph type="ctrTitle"/>
          </p:nvPr>
        </p:nvSpPr>
        <p:spPr/>
        <p:txBody>
          <a:bodyPr/>
          <a:lstStyle/>
          <a:p>
            <a:r>
              <a:rPr lang="en-US" sz="9600" b="1" dirty="0"/>
              <a:t>World Power</a:t>
            </a:r>
          </a:p>
        </p:txBody>
      </p:sp>
      <p:sp>
        <p:nvSpPr>
          <p:cNvPr id="3" name="Subtitle 2">
            <a:extLst>
              <a:ext uri="{FF2B5EF4-FFF2-40B4-BE49-F238E27FC236}">
                <a16:creationId xmlns:a16="http://schemas.microsoft.com/office/drawing/2014/main" id="{FAA8C85C-AE69-6D94-636B-BACCAAF26B1F}"/>
              </a:ext>
            </a:extLst>
          </p:cNvPr>
          <p:cNvSpPr>
            <a:spLocks noGrp="1"/>
          </p:cNvSpPr>
          <p:nvPr>
            <p:ph type="subTitle" idx="1"/>
          </p:nvPr>
        </p:nvSpPr>
        <p:spPr>
          <a:xfrm>
            <a:off x="680322" y="4394039"/>
            <a:ext cx="8295002" cy="1456345"/>
          </a:xfrm>
        </p:spPr>
        <p:txBody>
          <a:bodyPr>
            <a:normAutofit fontScale="92500"/>
          </a:bodyPr>
          <a:lstStyle/>
          <a:p>
            <a:r>
              <a:rPr lang="en-US" sz="3200" dirty="0"/>
              <a:t>An analysis of the different sources of energy used to generate electrical power and their impacts over different geographic scales.</a:t>
            </a:r>
          </a:p>
        </p:txBody>
      </p:sp>
    </p:spTree>
    <p:extLst>
      <p:ext uri="{BB962C8B-B14F-4D97-AF65-F5344CB8AC3E}">
        <p14:creationId xmlns:p14="http://schemas.microsoft.com/office/powerpoint/2010/main" val="4251527317"/>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21EF14-2AFB-F63E-73C9-A5FBF91DC12A}"/>
              </a:ext>
            </a:extLst>
          </p:cNvPr>
          <p:cNvSpPr>
            <a:spLocks noGrp="1"/>
          </p:cNvSpPr>
          <p:nvPr>
            <p:ph idx="1"/>
          </p:nvPr>
        </p:nvSpPr>
        <p:spPr/>
        <p:txBody>
          <a:bodyPr/>
          <a:lstStyle/>
          <a:p>
            <a:endParaRPr lang="en-US"/>
          </a:p>
        </p:txBody>
      </p:sp>
      <p:pic>
        <p:nvPicPr>
          <p:cNvPr id="14340" name="Picture 4" descr="Geography Facts About the U.S. Counties - Vivid Maps">
            <a:extLst>
              <a:ext uri="{FF2B5EF4-FFF2-40B4-BE49-F238E27FC236}">
                <a16:creationId xmlns:a16="http://schemas.microsoft.com/office/drawing/2014/main" id="{CF8DEF86-2CF0-83D6-D403-5870144F996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96959" l="389" r="97111"/>
                    </a14:imgEffect>
                  </a14:imgLayer>
                </a14:imgProps>
              </a:ext>
              <a:ext uri="{28A0092B-C50C-407E-A947-70E740481C1C}">
                <a14:useLocalDpi xmlns:a14="http://schemas.microsoft.com/office/drawing/2010/main" val="0"/>
              </a:ext>
            </a:extLst>
          </a:blip>
          <a:srcRect/>
          <a:stretch>
            <a:fillRect/>
          </a:stretch>
        </p:blipFill>
        <p:spPr bwMode="auto">
          <a:xfrm>
            <a:off x="10683995" y="825359"/>
            <a:ext cx="1508005" cy="93667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CF0100DC-9986-6CAB-1E71-5B41B63C387F}"/>
              </a:ext>
            </a:extLst>
          </p:cNvPr>
          <p:cNvSpPr txBox="1">
            <a:spLocks/>
          </p:cNvSpPr>
          <p:nvPr/>
        </p:nvSpPr>
        <p:spPr>
          <a:xfrm>
            <a:off x="0" y="1305171"/>
            <a:ext cx="10454639" cy="81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3200" b="1" dirty="0">
                <a:solidFill>
                  <a:schemeClr val="accent1"/>
                </a:solidFill>
              </a:rPr>
              <a:t>By county: </a:t>
            </a:r>
            <a:r>
              <a:rPr lang="en-US" sz="3200" dirty="0"/>
              <a:t>Does the number of combustion-powered plants in a county correlate with </a:t>
            </a:r>
            <a:r>
              <a:rPr lang="en-US" sz="3200" dirty="0">
                <a:solidFill>
                  <a:schemeClr val="bg2"/>
                </a:solidFill>
              </a:rPr>
              <a:t>air quality in that county </a:t>
            </a:r>
            <a:r>
              <a:rPr lang="en-US" sz="3200" dirty="0"/>
              <a:t>and </a:t>
            </a:r>
            <a:r>
              <a:rPr lang="en-US" sz="3200" dirty="0">
                <a:solidFill>
                  <a:schemeClr val="accent3"/>
                </a:solidFill>
              </a:rPr>
              <a:t>median income in that county</a:t>
            </a:r>
            <a:r>
              <a:rPr lang="en-US" sz="3200" dirty="0"/>
              <a:t>?</a:t>
            </a:r>
            <a:br>
              <a:rPr lang="en-US" sz="3200" dirty="0"/>
            </a:br>
            <a:br>
              <a:rPr lang="en-US" sz="3200" dirty="0"/>
            </a:br>
            <a:endParaRPr lang="en-US" sz="3200" b="1" dirty="0"/>
          </a:p>
        </p:txBody>
      </p:sp>
      <p:sp>
        <p:nvSpPr>
          <p:cNvPr id="5" name="Content Placeholder 2">
            <a:extLst>
              <a:ext uri="{FF2B5EF4-FFF2-40B4-BE49-F238E27FC236}">
                <a16:creationId xmlns:a16="http://schemas.microsoft.com/office/drawing/2014/main" id="{31CD6C1A-341E-7248-DA51-DE705F54F3C4}"/>
              </a:ext>
            </a:extLst>
          </p:cNvPr>
          <p:cNvSpPr txBox="1">
            <a:spLocks/>
          </p:cNvSpPr>
          <p:nvPr/>
        </p:nvSpPr>
        <p:spPr>
          <a:xfrm>
            <a:off x="157135" y="2097542"/>
            <a:ext cx="8559083" cy="4404858"/>
          </a:xfrm>
          <a:prstGeom prst="rect">
            <a:avLst/>
          </a:prstGeom>
          <a:solidFill>
            <a:schemeClr val="tx1">
              <a:lumMod val="85000"/>
            </a:schemeClr>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effectLst>
                  <a:outerShdw blurRad="228600" algn="ctr" rotWithShape="0">
                    <a:prstClr val="black">
                      <a:alpha val="53000"/>
                    </a:prst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effectLst>
                  <a:outerShdw blurRad="228600" algn="ctr" rotWithShape="0">
                    <a:prstClr val="black">
                      <a:alpha val="53000"/>
                    </a:prst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outerShdw blurRad="228600" algn="ctr" rotWithShape="0">
                    <a:prstClr val="black">
                      <a:alpha val="53000"/>
                    </a:prst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effectLst>
                  <a:outerShdw blurRad="228600" algn="ctr" rotWithShape="0">
                    <a:prstClr val="black">
                      <a:alpha val="53000"/>
                    </a:prst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effectLst>
                  <a:outerShdw blurRad="228600" algn="ctr" rotWithShape="0">
                    <a:prstClr val="black">
                      <a:alpha val="53000"/>
                    </a:prst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2800" b="1" u="sng" dirty="0">
                <a:solidFill>
                  <a:schemeClr val="bg1"/>
                </a:solidFill>
                <a:effectLst/>
              </a:rPr>
              <a:t>Data analysis:</a:t>
            </a:r>
          </a:p>
          <a:p>
            <a:pPr>
              <a:lnSpc>
                <a:spcPct val="120000"/>
              </a:lnSpc>
            </a:pPr>
            <a:r>
              <a:rPr lang="en-US" sz="2800" dirty="0">
                <a:solidFill>
                  <a:schemeClr val="bg1"/>
                </a:solidFill>
                <a:effectLst/>
              </a:rPr>
              <a:t>For this we used the location data from the initial csv file, and transformed the latitude and longitude to tell us the county where the plant is located.</a:t>
            </a:r>
          </a:p>
          <a:p>
            <a:pPr>
              <a:lnSpc>
                <a:spcPct val="120000"/>
              </a:lnSpc>
            </a:pPr>
            <a:r>
              <a:rPr lang="en-US" sz="2800" dirty="0">
                <a:solidFill>
                  <a:schemeClr val="bg1"/>
                </a:solidFill>
                <a:effectLst/>
              </a:rPr>
              <a:t>We merged this with data:</a:t>
            </a:r>
          </a:p>
          <a:p>
            <a:pPr lvl="1">
              <a:lnSpc>
                <a:spcPct val="120000"/>
              </a:lnSpc>
            </a:pPr>
            <a:r>
              <a:rPr lang="en-US" sz="2400" dirty="0">
                <a:solidFill>
                  <a:schemeClr val="bg1"/>
                </a:solidFill>
                <a:effectLst/>
              </a:rPr>
              <a:t>from the EPA to tell us the Air Quality statistics for each county </a:t>
            </a:r>
          </a:p>
          <a:p>
            <a:pPr lvl="1">
              <a:lnSpc>
                <a:spcPct val="120000"/>
              </a:lnSpc>
            </a:pPr>
            <a:r>
              <a:rPr lang="en-US" sz="2400" dirty="0">
                <a:solidFill>
                  <a:schemeClr val="bg1"/>
                </a:solidFill>
                <a:effectLst/>
              </a:rPr>
              <a:t>from the US Census to tell us the median income for each county</a:t>
            </a:r>
          </a:p>
        </p:txBody>
      </p:sp>
      <p:pic>
        <p:nvPicPr>
          <p:cNvPr id="9" name="Picture 2" descr="Who, How Many and Where: Research Using the U.S. Census - UC Berkeley  Library Update">
            <a:extLst>
              <a:ext uri="{FF2B5EF4-FFF2-40B4-BE49-F238E27FC236}">
                <a16:creationId xmlns:a16="http://schemas.microsoft.com/office/drawing/2014/main" id="{E1848A15-ED24-9100-85C2-D39E23C31D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42010" y="4249107"/>
            <a:ext cx="2950281" cy="221271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4320E6BB-118F-7169-FBE5-5DE48D34EA91}"/>
              </a:ext>
            </a:extLst>
          </p:cNvPr>
          <p:cNvGrpSpPr/>
          <p:nvPr/>
        </p:nvGrpSpPr>
        <p:grpSpPr>
          <a:xfrm>
            <a:off x="8942010" y="2109518"/>
            <a:ext cx="2950281" cy="2011471"/>
            <a:chOff x="8942010" y="2109518"/>
            <a:chExt cx="2950281" cy="2011471"/>
          </a:xfrm>
        </p:grpSpPr>
        <p:sp>
          <p:nvSpPr>
            <p:cNvPr id="7" name="Rectangle 6">
              <a:extLst>
                <a:ext uri="{FF2B5EF4-FFF2-40B4-BE49-F238E27FC236}">
                  <a16:creationId xmlns:a16="http://schemas.microsoft.com/office/drawing/2014/main" id="{964BED5C-86E2-1C58-AAC5-84EAC57050CC}"/>
                </a:ext>
              </a:extLst>
            </p:cNvPr>
            <p:cNvSpPr/>
            <p:nvPr/>
          </p:nvSpPr>
          <p:spPr>
            <a:xfrm>
              <a:off x="8942010" y="2109518"/>
              <a:ext cx="2950281" cy="20114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42" name="Picture 6" descr="U.S. EPA (@EPA) / Twitter">
              <a:extLst>
                <a:ext uri="{FF2B5EF4-FFF2-40B4-BE49-F238E27FC236}">
                  <a16:creationId xmlns:a16="http://schemas.microsoft.com/office/drawing/2014/main" id="{30904502-7695-1AA9-0DF2-03B1EE10AC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61773" y="2169137"/>
              <a:ext cx="1910754" cy="191075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3524792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descr="Geography Facts About the U.S. Counties - Vivid Maps">
            <a:extLst>
              <a:ext uri="{FF2B5EF4-FFF2-40B4-BE49-F238E27FC236}">
                <a16:creationId xmlns:a16="http://schemas.microsoft.com/office/drawing/2014/main" id="{CF8DEF86-2CF0-83D6-D403-5870144F996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96959" l="389" r="97111"/>
                    </a14:imgEffect>
                  </a14:imgLayer>
                </a14:imgProps>
              </a:ext>
              <a:ext uri="{28A0092B-C50C-407E-A947-70E740481C1C}">
                <a14:useLocalDpi xmlns:a14="http://schemas.microsoft.com/office/drawing/2010/main" val="0"/>
              </a:ext>
            </a:extLst>
          </a:blip>
          <a:srcRect/>
          <a:stretch>
            <a:fillRect/>
          </a:stretch>
        </p:blipFill>
        <p:spPr bwMode="auto">
          <a:xfrm>
            <a:off x="10683995" y="825359"/>
            <a:ext cx="1508005" cy="93667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CF0100DC-9986-6CAB-1E71-5B41B63C387F}"/>
              </a:ext>
            </a:extLst>
          </p:cNvPr>
          <p:cNvSpPr txBox="1">
            <a:spLocks/>
          </p:cNvSpPr>
          <p:nvPr/>
        </p:nvSpPr>
        <p:spPr>
          <a:xfrm>
            <a:off x="0" y="1305171"/>
            <a:ext cx="10454639" cy="81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accent1"/>
                </a:solidFill>
                <a:effectLst/>
                <a:uLnTx/>
                <a:uFillTx/>
                <a:latin typeface="Trebuchet MS" panose="020B0603020202020204"/>
                <a:ea typeface="+mj-ea"/>
                <a:cs typeface="+mj-cs"/>
              </a:rPr>
              <a:t>By county: </a:t>
            </a:r>
            <a:r>
              <a:rPr kumimoji="0" lang="en-US" sz="3200" b="0" i="0" u="none" strike="noStrike" kern="1200" cap="none" spc="0" normalizeH="0" baseline="0" noProof="0" dirty="0">
                <a:ln>
                  <a:noFill/>
                </a:ln>
                <a:solidFill>
                  <a:prstClr val="white"/>
                </a:solidFill>
                <a:effectLst/>
                <a:uLnTx/>
                <a:uFillTx/>
                <a:latin typeface="Trebuchet MS" panose="020B0603020202020204"/>
                <a:ea typeface="+mj-ea"/>
                <a:cs typeface="+mj-cs"/>
              </a:rPr>
              <a:t>Does the number of combustion-powered plants in a county correlate with </a:t>
            </a:r>
            <a:r>
              <a:rPr kumimoji="0" lang="en-US" sz="3200" b="0" i="0" u="none" strike="noStrike" kern="1200" cap="none" spc="0" normalizeH="0" baseline="0" noProof="0" dirty="0">
                <a:ln>
                  <a:noFill/>
                </a:ln>
                <a:solidFill>
                  <a:srgbClr val="6A9C41"/>
                </a:solidFill>
                <a:effectLst/>
                <a:uLnTx/>
                <a:uFillTx/>
                <a:latin typeface="Trebuchet MS" panose="020B0603020202020204"/>
                <a:ea typeface="+mj-ea"/>
                <a:cs typeface="+mj-cs"/>
              </a:rPr>
              <a:t>air quality in that county</a:t>
            </a:r>
            <a:r>
              <a:rPr kumimoji="0" lang="en-US" sz="3200" b="0" i="0" u="none" strike="noStrike" kern="1200" cap="none" spc="0" normalizeH="0" baseline="0" noProof="0" dirty="0">
                <a:ln>
                  <a:noFill/>
                </a:ln>
                <a:solidFill>
                  <a:prstClr val="white"/>
                </a:solidFill>
                <a:effectLst/>
                <a:uLnTx/>
                <a:uFillTx/>
                <a:latin typeface="Trebuchet MS" panose="020B0603020202020204"/>
                <a:ea typeface="+mj-ea"/>
                <a:cs typeface="+mj-cs"/>
              </a:rPr>
              <a:t>?</a:t>
            </a:r>
            <a:br>
              <a:rPr kumimoji="0" lang="en-US" sz="3200" b="0" i="0" u="none" strike="noStrike" kern="1200" cap="none" spc="0" normalizeH="0" baseline="0" noProof="0" dirty="0">
                <a:ln>
                  <a:noFill/>
                </a:ln>
                <a:solidFill>
                  <a:prstClr val="white"/>
                </a:solidFill>
                <a:effectLst/>
                <a:uLnTx/>
                <a:uFillTx/>
                <a:latin typeface="Trebuchet MS" panose="020B0603020202020204"/>
                <a:ea typeface="+mj-ea"/>
                <a:cs typeface="+mj-cs"/>
              </a:rPr>
            </a:br>
            <a:br>
              <a:rPr kumimoji="0" lang="en-US" sz="3200" b="0" i="0" u="none" strike="noStrike" kern="1200" cap="none" spc="0" normalizeH="0" baseline="0" noProof="0" dirty="0">
                <a:ln>
                  <a:noFill/>
                </a:ln>
                <a:solidFill>
                  <a:prstClr val="white"/>
                </a:solidFill>
                <a:effectLst/>
                <a:uLnTx/>
                <a:uFillTx/>
                <a:latin typeface="Trebuchet MS" panose="020B0603020202020204"/>
                <a:ea typeface="+mj-ea"/>
                <a:cs typeface="+mj-cs"/>
              </a:rPr>
            </a:br>
            <a:endParaRPr kumimoji="0" lang="en-US" sz="3200" b="1" i="0" u="none" strike="noStrike" kern="1200" cap="none" spc="0" normalizeH="0" baseline="0" noProof="0" dirty="0">
              <a:ln>
                <a:noFill/>
              </a:ln>
              <a:solidFill>
                <a:prstClr val="white"/>
              </a:solidFill>
              <a:effectLst/>
              <a:uLnTx/>
              <a:uFillTx/>
              <a:latin typeface="Trebuchet MS" panose="020B0603020202020204"/>
              <a:ea typeface="+mj-ea"/>
              <a:cs typeface="+mj-cs"/>
            </a:endParaRPr>
          </a:p>
        </p:txBody>
      </p:sp>
      <p:sp>
        <p:nvSpPr>
          <p:cNvPr id="12" name="Rectangle 11">
            <a:extLst>
              <a:ext uri="{FF2B5EF4-FFF2-40B4-BE49-F238E27FC236}">
                <a16:creationId xmlns:a16="http://schemas.microsoft.com/office/drawing/2014/main" id="{14FCC403-CA52-B692-2421-E9609C4FF99F}"/>
              </a:ext>
            </a:extLst>
          </p:cNvPr>
          <p:cNvSpPr/>
          <p:nvPr/>
        </p:nvSpPr>
        <p:spPr>
          <a:xfrm>
            <a:off x="6028242" y="2147475"/>
            <a:ext cx="6010777" cy="14773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13" name="TextBox 12">
            <a:extLst>
              <a:ext uri="{FF2B5EF4-FFF2-40B4-BE49-F238E27FC236}">
                <a16:creationId xmlns:a16="http://schemas.microsoft.com/office/drawing/2014/main" id="{30D29208-DB19-CDDC-D286-6ACD2C70E888}"/>
              </a:ext>
            </a:extLst>
          </p:cNvPr>
          <p:cNvSpPr txBox="1"/>
          <p:nvPr/>
        </p:nvSpPr>
        <p:spPr>
          <a:xfrm>
            <a:off x="6028242" y="2147475"/>
            <a:ext cx="6010777" cy="1477328"/>
          </a:xfrm>
          <a:prstGeom prst="rect">
            <a:avLst/>
          </a:prstGeom>
          <a:noFill/>
        </p:spPr>
        <p:txBody>
          <a:bodyPr wrap="square">
            <a:spAutoFit/>
          </a:bodyPr>
          <a:lstStyle/>
          <a:p>
            <a:r>
              <a:rPr lang="en-US" sz="1800" u="sng" dirty="0">
                <a:solidFill>
                  <a:schemeClr val="bg1"/>
                </a:solidFill>
              </a:rPr>
              <a:t>Hypothesis:</a:t>
            </a:r>
          </a:p>
          <a:p>
            <a:pPr marL="285750" indent="-285750">
              <a:buFont typeface="Arial" panose="020B0604020202020204" pitchFamily="34" charset="0"/>
              <a:buChar char="•"/>
            </a:pPr>
            <a:r>
              <a:rPr lang="en-US" dirty="0">
                <a:solidFill>
                  <a:schemeClr val="bg1"/>
                </a:solidFill>
              </a:rPr>
              <a:t>We hypothesized a strong correlation between the number of combustion-powered plants and the percentage of days with poor air quality in that county</a:t>
            </a:r>
            <a:endParaRPr lang="en-US" sz="1800" dirty="0">
              <a:solidFill>
                <a:schemeClr val="bg1"/>
              </a:solidFill>
            </a:endParaRPr>
          </a:p>
        </p:txBody>
      </p:sp>
      <p:pic>
        <p:nvPicPr>
          <p:cNvPr id="20" name="Content Placeholder 19">
            <a:extLst>
              <a:ext uri="{FF2B5EF4-FFF2-40B4-BE49-F238E27FC236}">
                <a16:creationId xmlns:a16="http://schemas.microsoft.com/office/drawing/2014/main" id="{68B74940-8382-5B91-6821-96FAEBC88D7E}"/>
              </a:ext>
            </a:extLst>
          </p:cNvPr>
          <p:cNvPicPr>
            <a:picLocks noGrp="1" noChangeAspect="1"/>
          </p:cNvPicPr>
          <p:nvPr>
            <p:ph idx="1"/>
          </p:nvPr>
        </p:nvPicPr>
        <p:blipFill>
          <a:blip r:embed="rId5"/>
          <a:stretch>
            <a:fillRect/>
          </a:stretch>
        </p:blipFill>
        <p:spPr>
          <a:xfrm>
            <a:off x="152981" y="2147475"/>
            <a:ext cx="5766947" cy="3853874"/>
          </a:xfrm>
        </p:spPr>
      </p:pic>
      <p:sp>
        <p:nvSpPr>
          <p:cNvPr id="14" name="Rectangle 13">
            <a:extLst>
              <a:ext uri="{FF2B5EF4-FFF2-40B4-BE49-F238E27FC236}">
                <a16:creationId xmlns:a16="http://schemas.microsoft.com/office/drawing/2014/main" id="{6172300F-C230-0092-2368-7F4FC5160163}"/>
              </a:ext>
            </a:extLst>
          </p:cNvPr>
          <p:cNvSpPr/>
          <p:nvPr/>
        </p:nvSpPr>
        <p:spPr>
          <a:xfrm>
            <a:off x="405115" y="2418918"/>
            <a:ext cx="5116010" cy="3310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DF8A9D7-18F9-618E-743D-42E85F5C5357}"/>
              </a:ext>
            </a:extLst>
          </p:cNvPr>
          <p:cNvSpPr txBox="1"/>
          <p:nvPr/>
        </p:nvSpPr>
        <p:spPr>
          <a:xfrm>
            <a:off x="3252331" y="6030853"/>
            <a:ext cx="274786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Note: Data for year 2017</a:t>
            </a:r>
          </a:p>
        </p:txBody>
      </p:sp>
      <p:pic>
        <p:nvPicPr>
          <p:cNvPr id="2" name="Content Placeholder 19">
            <a:extLst>
              <a:ext uri="{FF2B5EF4-FFF2-40B4-BE49-F238E27FC236}">
                <a16:creationId xmlns:a16="http://schemas.microsoft.com/office/drawing/2014/main" id="{F384CAEE-ECC1-6A95-5167-FA2BA8A3DC96}"/>
              </a:ext>
            </a:extLst>
          </p:cNvPr>
          <p:cNvPicPr>
            <a:picLocks noChangeAspect="1"/>
          </p:cNvPicPr>
          <p:nvPr/>
        </p:nvPicPr>
        <p:blipFill>
          <a:blip r:embed="rId5"/>
          <a:stretch>
            <a:fillRect/>
          </a:stretch>
        </p:blipFill>
        <p:spPr>
          <a:xfrm>
            <a:off x="152981" y="2168772"/>
            <a:ext cx="5766947" cy="3853874"/>
          </a:xfrm>
          <a:prstGeom prst="rect">
            <a:avLst/>
          </a:prstGeom>
        </p:spPr>
      </p:pic>
      <p:sp>
        <p:nvSpPr>
          <p:cNvPr id="3" name="Rectangle 2">
            <a:extLst>
              <a:ext uri="{FF2B5EF4-FFF2-40B4-BE49-F238E27FC236}">
                <a16:creationId xmlns:a16="http://schemas.microsoft.com/office/drawing/2014/main" id="{0253F561-1AA2-C07B-09B8-F0B79775A96F}"/>
              </a:ext>
            </a:extLst>
          </p:cNvPr>
          <p:cNvSpPr/>
          <p:nvPr/>
        </p:nvSpPr>
        <p:spPr>
          <a:xfrm>
            <a:off x="6028242" y="3770293"/>
            <a:ext cx="6010777" cy="22523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5" name="TextBox 4">
            <a:extLst>
              <a:ext uri="{FF2B5EF4-FFF2-40B4-BE49-F238E27FC236}">
                <a16:creationId xmlns:a16="http://schemas.microsoft.com/office/drawing/2014/main" id="{C722727B-84B8-04AD-D42F-0B0B6ADFFE2A}"/>
              </a:ext>
            </a:extLst>
          </p:cNvPr>
          <p:cNvSpPr txBox="1"/>
          <p:nvPr/>
        </p:nvSpPr>
        <p:spPr>
          <a:xfrm>
            <a:off x="6062120" y="3722529"/>
            <a:ext cx="5943019" cy="230832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Trebuchet MS" panose="020B0603020202020204"/>
                <a:ea typeface="+mn-ea"/>
                <a:cs typeface="+mn-cs"/>
              </a:rPr>
              <a:t>Results: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Trebuchet MS" panose="020B0603020202020204"/>
              </a:rPr>
              <a:t>The higher the number of combustion powered plants in a county, the higher the percentage of poor air quality days.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strike="noStrike" kern="1200" cap="none" spc="0" normalizeH="0" baseline="0" noProof="0" dirty="0">
                <a:ln>
                  <a:noFill/>
                </a:ln>
                <a:solidFill>
                  <a:prstClr val="black"/>
                </a:solidFill>
                <a:effectLst/>
                <a:uLnTx/>
                <a:uFillTx/>
                <a:latin typeface="Trebuchet MS" panose="020B0603020202020204"/>
                <a:ea typeface="+mn-ea"/>
                <a:cs typeface="+mn-cs"/>
              </a:rPr>
              <a:t>The correlation isn’t as strong as</a:t>
            </a:r>
            <a:r>
              <a:rPr kumimoji="0" lang="en-US" sz="1800" b="0" i="0" strike="noStrike" kern="1200" cap="none" spc="0" normalizeH="0" noProof="0" dirty="0">
                <a:ln>
                  <a:noFill/>
                </a:ln>
                <a:solidFill>
                  <a:prstClr val="black"/>
                </a:solidFill>
                <a:effectLst/>
                <a:uLnTx/>
                <a:uFillTx/>
                <a:latin typeface="Trebuchet MS" panose="020B0603020202020204"/>
                <a:ea typeface="+mn-ea"/>
                <a:cs typeface="+mn-cs"/>
              </a:rPr>
              <a:t> we thought (r = 0.45) but this makes some sense because this isn’t controlling for traffic or </a:t>
            </a:r>
            <a:r>
              <a:rPr lang="en-US" dirty="0">
                <a:solidFill>
                  <a:prstClr val="black"/>
                </a:solidFill>
                <a:latin typeface="Trebuchet MS" panose="020B0603020202020204"/>
              </a:rPr>
              <a:t>other industry in that county</a:t>
            </a:r>
            <a:endParaRPr kumimoji="0" lang="en-US" sz="1800" b="0" i="0" strike="noStrike" kern="1200" cap="none" spc="0" normalizeH="0" baseline="0" noProof="0" dirty="0">
              <a:ln>
                <a:noFill/>
              </a:ln>
              <a:solidFill>
                <a:prstClr val="black"/>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11221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9" presetClass="emph" presetSubtype="0" grpId="0" nodeType="withEffect">
                                  <p:stCondLst>
                                    <p:cond delay="0"/>
                                  </p:stCondLst>
                                  <p:childTnLst>
                                    <p:set>
                                      <p:cBhvr>
                                        <p:cTn id="9" dur="indefinite"/>
                                        <p:tgtEl>
                                          <p:spTgt spid="12"/>
                                        </p:tgtEl>
                                        <p:attrNameLst>
                                          <p:attrName>style.opacity</p:attrName>
                                        </p:attrNameLst>
                                      </p:cBhvr>
                                      <p:to>
                                        <p:strVal val="0.5"/>
                                      </p:to>
                                    </p:set>
                                    <p:animEffect filter="image" prLst="opacity: 0.5">
                                      <p:cBhvr rctx="IE">
                                        <p:cTn id="10" dur="indefinite"/>
                                        <p:tgtEl>
                                          <p:spTgt spid="12"/>
                                        </p:tgtEl>
                                      </p:cBhvr>
                                    </p:animEffect>
                                  </p:childTnLst>
                                </p:cTn>
                              </p:par>
                              <p:par>
                                <p:cTn id="11" presetID="9" presetClass="emph" presetSubtype="0" grpId="0" nodeType="withEffect">
                                  <p:stCondLst>
                                    <p:cond delay="0"/>
                                  </p:stCondLst>
                                  <p:childTnLst>
                                    <p:set>
                                      <p:cBhvr>
                                        <p:cTn id="12" dur="indefinite"/>
                                        <p:tgtEl>
                                          <p:spTgt spid="13"/>
                                        </p:tgtEl>
                                        <p:attrNameLst>
                                          <p:attrName>style.opacity</p:attrName>
                                        </p:attrNameLst>
                                      </p:cBhvr>
                                      <p:to>
                                        <p:strVal val="0.5"/>
                                      </p:to>
                                    </p:set>
                                    <p:animEffect filter="image" prLst="opacity: 0.5">
                                      <p:cBhvr rctx="IE">
                                        <p:cTn id="13" dur="indefinite"/>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3" grpId="0" animBg="1"/>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807FBB8-0130-AD33-13B8-10C0FF8E824B}"/>
              </a:ext>
            </a:extLst>
          </p:cNvPr>
          <p:cNvSpPr/>
          <p:nvPr/>
        </p:nvSpPr>
        <p:spPr>
          <a:xfrm>
            <a:off x="6028241" y="3725271"/>
            <a:ext cx="6010777" cy="27102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pic>
        <p:nvPicPr>
          <p:cNvPr id="14340" name="Picture 4" descr="Geography Facts About the U.S. Counties - Vivid Maps">
            <a:extLst>
              <a:ext uri="{FF2B5EF4-FFF2-40B4-BE49-F238E27FC236}">
                <a16:creationId xmlns:a16="http://schemas.microsoft.com/office/drawing/2014/main" id="{CF8DEF86-2CF0-83D6-D403-5870144F996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96959" l="389" r="97111"/>
                    </a14:imgEffect>
                  </a14:imgLayer>
                </a14:imgProps>
              </a:ext>
              <a:ext uri="{28A0092B-C50C-407E-A947-70E740481C1C}">
                <a14:useLocalDpi xmlns:a14="http://schemas.microsoft.com/office/drawing/2010/main" val="0"/>
              </a:ext>
            </a:extLst>
          </a:blip>
          <a:srcRect/>
          <a:stretch>
            <a:fillRect/>
          </a:stretch>
        </p:blipFill>
        <p:spPr bwMode="auto">
          <a:xfrm>
            <a:off x="10683995" y="825359"/>
            <a:ext cx="1508005" cy="93667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CF0100DC-9986-6CAB-1E71-5B41B63C387F}"/>
              </a:ext>
            </a:extLst>
          </p:cNvPr>
          <p:cNvSpPr txBox="1">
            <a:spLocks/>
          </p:cNvSpPr>
          <p:nvPr/>
        </p:nvSpPr>
        <p:spPr>
          <a:xfrm>
            <a:off x="0" y="1305171"/>
            <a:ext cx="10454639" cy="81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accent1"/>
                </a:solidFill>
                <a:effectLst/>
                <a:uLnTx/>
                <a:uFillTx/>
                <a:latin typeface="Trebuchet MS" panose="020B0603020202020204"/>
                <a:ea typeface="+mj-ea"/>
                <a:cs typeface="+mj-cs"/>
              </a:rPr>
              <a:t>By county: </a:t>
            </a:r>
            <a:r>
              <a:rPr kumimoji="0" lang="en-US" sz="3200" b="0" i="0" u="none" strike="noStrike" kern="1200" cap="none" spc="0" normalizeH="0" baseline="0" noProof="0" dirty="0">
                <a:ln>
                  <a:noFill/>
                </a:ln>
                <a:solidFill>
                  <a:prstClr val="white"/>
                </a:solidFill>
                <a:effectLst/>
                <a:uLnTx/>
                <a:uFillTx/>
                <a:latin typeface="Trebuchet MS" panose="020B0603020202020204"/>
                <a:ea typeface="+mj-ea"/>
                <a:cs typeface="+mj-cs"/>
              </a:rPr>
              <a:t>Does the number of combustion-powered plants in a county correlate with </a:t>
            </a:r>
            <a:r>
              <a:rPr lang="en-US" sz="3200" dirty="0">
                <a:solidFill>
                  <a:schemeClr val="accent3"/>
                </a:solidFill>
              </a:rPr>
              <a:t>median income in that county</a:t>
            </a:r>
            <a:r>
              <a:rPr lang="en-US" sz="3200" dirty="0"/>
              <a:t>?</a:t>
            </a:r>
            <a:br>
              <a:rPr kumimoji="0" lang="en-US" sz="3200" b="0" i="0" u="none" strike="noStrike" kern="1200" cap="none" spc="0" normalizeH="0" baseline="0" noProof="0" dirty="0">
                <a:ln>
                  <a:noFill/>
                </a:ln>
                <a:solidFill>
                  <a:prstClr val="white"/>
                </a:solidFill>
                <a:effectLst/>
                <a:uLnTx/>
                <a:uFillTx/>
                <a:latin typeface="Trebuchet MS" panose="020B0603020202020204"/>
                <a:ea typeface="+mj-ea"/>
                <a:cs typeface="+mj-cs"/>
              </a:rPr>
            </a:br>
            <a:br>
              <a:rPr kumimoji="0" lang="en-US" sz="3200" b="0" i="0" u="none" strike="noStrike" kern="1200" cap="none" spc="0" normalizeH="0" baseline="0" noProof="0" dirty="0">
                <a:ln>
                  <a:noFill/>
                </a:ln>
                <a:solidFill>
                  <a:prstClr val="white"/>
                </a:solidFill>
                <a:effectLst/>
                <a:uLnTx/>
                <a:uFillTx/>
                <a:latin typeface="Trebuchet MS" panose="020B0603020202020204"/>
                <a:ea typeface="+mj-ea"/>
                <a:cs typeface="+mj-cs"/>
              </a:rPr>
            </a:br>
            <a:endParaRPr kumimoji="0" lang="en-US" sz="3200" b="1" i="0" u="none" strike="noStrike" kern="1200" cap="none" spc="0" normalizeH="0" baseline="0" noProof="0" dirty="0">
              <a:ln>
                <a:noFill/>
              </a:ln>
              <a:solidFill>
                <a:prstClr val="white"/>
              </a:solidFill>
              <a:effectLst/>
              <a:uLnTx/>
              <a:uFillTx/>
              <a:latin typeface="Trebuchet MS" panose="020B0603020202020204"/>
              <a:ea typeface="+mj-ea"/>
              <a:cs typeface="+mj-cs"/>
            </a:endParaRPr>
          </a:p>
        </p:txBody>
      </p:sp>
      <p:sp>
        <p:nvSpPr>
          <p:cNvPr id="15" name="TextBox 14">
            <a:extLst>
              <a:ext uri="{FF2B5EF4-FFF2-40B4-BE49-F238E27FC236}">
                <a16:creationId xmlns:a16="http://schemas.microsoft.com/office/drawing/2014/main" id="{66721652-B412-2D75-306E-CEB91955EB6B}"/>
              </a:ext>
            </a:extLst>
          </p:cNvPr>
          <p:cNvSpPr txBox="1"/>
          <p:nvPr/>
        </p:nvSpPr>
        <p:spPr>
          <a:xfrm>
            <a:off x="3198941" y="6411041"/>
            <a:ext cx="274786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Note: Data for year 2017</a:t>
            </a:r>
          </a:p>
        </p:txBody>
      </p:sp>
      <p:sp>
        <p:nvSpPr>
          <p:cNvPr id="6" name="TextBox 5">
            <a:extLst>
              <a:ext uri="{FF2B5EF4-FFF2-40B4-BE49-F238E27FC236}">
                <a16:creationId xmlns:a16="http://schemas.microsoft.com/office/drawing/2014/main" id="{BC18FE81-E501-19FF-FBDC-41B6C499F39A}"/>
              </a:ext>
            </a:extLst>
          </p:cNvPr>
          <p:cNvSpPr txBox="1"/>
          <p:nvPr/>
        </p:nvSpPr>
        <p:spPr>
          <a:xfrm>
            <a:off x="6028241" y="3725271"/>
            <a:ext cx="5943019" cy="267765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sng" strike="noStrike" kern="1200" cap="none" spc="0" normalizeH="0" baseline="0" noProof="0" dirty="0">
                <a:ln>
                  <a:noFill/>
                </a:ln>
                <a:solidFill>
                  <a:prstClr val="black"/>
                </a:solidFill>
                <a:effectLst/>
                <a:uLnTx/>
                <a:uFillTx/>
                <a:latin typeface="Trebuchet MS" panose="020B0603020202020204"/>
              </a:rPr>
              <a:t>Results:</a:t>
            </a:r>
          </a:p>
          <a:p>
            <a:pPr marL="285750" lvl="0" indent="-285750">
              <a:buFont typeface="Arial" panose="020B0604020202020204" pitchFamily="34" charset="0"/>
              <a:buChar char="•"/>
              <a:defRPr/>
            </a:pPr>
            <a:r>
              <a:rPr lang="en-US" sz="2400" dirty="0">
                <a:solidFill>
                  <a:prstClr val="black"/>
                </a:solidFill>
              </a:rPr>
              <a:t>The results do indicate that more income generally correlates with fewer plants (normalized for number of households in the county)</a:t>
            </a:r>
          </a:p>
          <a:p>
            <a:pPr marL="285750" lvl="0" indent="-285750">
              <a:buFont typeface="Arial" panose="020B0604020202020204" pitchFamily="34" charset="0"/>
              <a:buChar char="•"/>
              <a:defRPr/>
            </a:pPr>
            <a:r>
              <a:rPr lang="en-US" sz="2400" dirty="0">
                <a:solidFill>
                  <a:prstClr val="black"/>
                </a:solidFill>
              </a:rPr>
              <a:t>But the correlation is also very weak here.</a:t>
            </a:r>
            <a:endParaRPr kumimoji="0" lang="en-US" sz="2400" b="0" i="0" u="sng" strike="noStrike" kern="1200" cap="none" spc="0" normalizeH="0" baseline="0" noProof="0" dirty="0">
              <a:ln>
                <a:noFill/>
              </a:ln>
              <a:solidFill>
                <a:prstClr val="black"/>
              </a:solidFill>
              <a:effectLst/>
              <a:uLnTx/>
              <a:uFillTx/>
              <a:latin typeface="Trebuchet MS" panose="020B0603020202020204"/>
            </a:endParaRPr>
          </a:p>
        </p:txBody>
      </p:sp>
      <p:sp>
        <p:nvSpPr>
          <p:cNvPr id="10" name="Rectangle 9">
            <a:extLst>
              <a:ext uri="{FF2B5EF4-FFF2-40B4-BE49-F238E27FC236}">
                <a16:creationId xmlns:a16="http://schemas.microsoft.com/office/drawing/2014/main" id="{4A6EE41B-402E-F01A-211D-07271BC3454E}"/>
              </a:ext>
            </a:extLst>
          </p:cNvPr>
          <p:cNvSpPr/>
          <p:nvPr/>
        </p:nvSpPr>
        <p:spPr>
          <a:xfrm>
            <a:off x="6028242" y="2147475"/>
            <a:ext cx="6010777" cy="14773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11" name="TextBox 10">
            <a:extLst>
              <a:ext uri="{FF2B5EF4-FFF2-40B4-BE49-F238E27FC236}">
                <a16:creationId xmlns:a16="http://schemas.microsoft.com/office/drawing/2014/main" id="{4D3ED797-CA7F-016F-1CF6-E8793379D048}"/>
              </a:ext>
            </a:extLst>
          </p:cNvPr>
          <p:cNvSpPr txBox="1"/>
          <p:nvPr/>
        </p:nvSpPr>
        <p:spPr>
          <a:xfrm>
            <a:off x="6028242" y="2147475"/>
            <a:ext cx="6010777" cy="147732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Trebuchet MS" panose="020B0603020202020204"/>
                <a:ea typeface="+mn-ea"/>
                <a:cs typeface="+mn-cs"/>
              </a:rPr>
              <a:t>Hypothesis: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We hypothesized that</a:t>
            </a:r>
            <a:r>
              <a:rPr kumimoji="0" lang="en-US" sz="1800" b="0" i="0" u="none" strike="noStrike" kern="1200" cap="none" spc="0" normalizeH="0" noProof="0" dirty="0">
                <a:ln>
                  <a:noFill/>
                </a:ln>
                <a:solidFill>
                  <a:prstClr val="black"/>
                </a:solidFill>
                <a:effectLst/>
                <a:uLnTx/>
                <a:uFillTx/>
                <a:latin typeface="Trebuchet MS" panose="020B0603020202020204"/>
                <a:ea typeface="+mn-ea"/>
                <a:cs typeface="+mn-cs"/>
              </a:rPr>
              <a:t> there would be a correlation here, imagining people with lower median incomes are more likely to live near more combustion powered plants</a:t>
            </a:r>
            <a:endPar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pic>
        <p:nvPicPr>
          <p:cNvPr id="7" name="Picture 6">
            <a:extLst>
              <a:ext uri="{FF2B5EF4-FFF2-40B4-BE49-F238E27FC236}">
                <a16:creationId xmlns:a16="http://schemas.microsoft.com/office/drawing/2014/main" id="{534CBA23-8966-5B9C-5BC1-D38F50842E83}"/>
              </a:ext>
            </a:extLst>
          </p:cNvPr>
          <p:cNvPicPr>
            <a:picLocks noChangeAspect="1"/>
          </p:cNvPicPr>
          <p:nvPr/>
        </p:nvPicPr>
        <p:blipFill>
          <a:blip r:embed="rId5"/>
          <a:stretch>
            <a:fillRect/>
          </a:stretch>
        </p:blipFill>
        <p:spPr>
          <a:xfrm>
            <a:off x="57875" y="2176669"/>
            <a:ext cx="5807501" cy="4258834"/>
          </a:xfrm>
          <a:prstGeom prst="rect">
            <a:avLst/>
          </a:prstGeom>
        </p:spPr>
      </p:pic>
      <p:sp>
        <p:nvSpPr>
          <p:cNvPr id="8" name="Rectangle 7">
            <a:extLst>
              <a:ext uri="{FF2B5EF4-FFF2-40B4-BE49-F238E27FC236}">
                <a16:creationId xmlns:a16="http://schemas.microsoft.com/office/drawing/2014/main" id="{D6D201ED-F97A-2BB6-7C62-7A21417C25C3}"/>
              </a:ext>
            </a:extLst>
          </p:cNvPr>
          <p:cNvSpPr/>
          <p:nvPr/>
        </p:nvSpPr>
        <p:spPr>
          <a:xfrm>
            <a:off x="405764" y="2783841"/>
            <a:ext cx="5459612" cy="33712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9" name="Rectangle 8">
            <a:extLst>
              <a:ext uri="{FF2B5EF4-FFF2-40B4-BE49-F238E27FC236}">
                <a16:creationId xmlns:a16="http://schemas.microsoft.com/office/drawing/2014/main" id="{8F977DE2-521C-F3B7-E015-0BB36BC0BE7A}"/>
              </a:ext>
            </a:extLst>
          </p:cNvPr>
          <p:cNvSpPr/>
          <p:nvPr/>
        </p:nvSpPr>
        <p:spPr>
          <a:xfrm>
            <a:off x="2435974" y="2663190"/>
            <a:ext cx="1636916" cy="2321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2" name="Picture 1">
            <a:extLst>
              <a:ext uri="{FF2B5EF4-FFF2-40B4-BE49-F238E27FC236}">
                <a16:creationId xmlns:a16="http://schemas.microsoft.com/office/drawing/2014/main" id="{B5AE8D77-B871-6879-E81D-F454AEF0036B}"/>
              </a:ext>
            </a:extLst>
          </p:cNvPr>
          <p:cNvPicPr>
            <a:picLocks noChangeAspect="1"/>
          </p:cNvPicPr>
          <p:nvPr/>
        </p:nvPicPr>
        <p:blipFill>
          <a:blip r:embed="rId5"/>
          <a:stretch>
            <a:fillRect/>
          </a:stretch>
        </p:blipFill>
        <p:spPr>
          <a:xfrm>
            <a:off x="91754" y="2176995"/>
            <a:ext cx="5807501" cy="4258834"/>
          </a:xfrm>
          <a:prstGeom prst="rect">
            <a:avLst/>
          </a:prstGeom>
        </p:spPr>
      </p:pic>
    </p:spTree>
    <p:extLst>
      <p:ext uri="{BB962C8B-B14F-4D97-AF65-F5344CB8AC3E}">
        <p14:creationId xmlns:p14="http://schemas.microsoft.com/office/powerpoint/2010/main" val="3259542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0" nodeType="clickEffect">
                                  <p:stCondLst>
                                    <p:cond delay="0"/>
                                  </p:stCondLst>
                                  <p:childTnLst>
                                    <p:set>
                                      <p:cBhvr>
                                        <p:cTn id="11" dur="indefinite"/>
                                        <p:tgtEl>
                                          <p:spTgt spid="10"/>
                                        </p:tgtEl>
                                        <p:attrNameLst>
                                          <p:attrName>style.opacity</p:attrName>
                                        </p:attrNameLst>
                                      </p:cBhvr>
                                      <p:to>
                                        <p:strVal val="0.5"/>
                                      </p:to>
                                    </p:set>
                                    <p:animEffect filter="image" prLst="opacity: 0.5">
                                      <p:cBhvr rctx="IE">
                                        <p:cTn id="12" dur="indefinite"/>
                                        <p:tgtEl>
                                          <p:spTgt spid="10"/>
                                        </p:tgtEl>
                                      </p:cBhvr>
                                    </p:animEffect>
                                  </p:childTnLst>
                                </p:cTn>
                              </p:par>
                              <p:par>
                                <p:cTn id="13" presetID="9" presetClass="emph" presetSubtype="0" grpId="0" nodeType="withEffect">
                                  <p:stCondLst>
                                    <p:cond delay="0"/>
                                  </p:stCondLst>
                                  <p:childTnLst>
                                    <p:set>
                                      <p:cBhvr>
                                        <p:cTn id="14" dur="indefinite"/>
                                        <p:tgtEl>
                                          <p:spTgt spid="11"/>
                                        </p:tgtEl>
                                        <p:attrNameLst>
                                          <p:attrName>style.opacity</p:attrName>
                                        </p:attrNameLst>
                                      </p:cBhvr>
                                      <p:to>
                                        <p:strVal val="0.5"/>
                                      </p:to>
                                    </p:set>
                                    <p:animEffect filter="image" prLst="opacity: 0.5">
                                      <p:cBhvr rctx="IE">
                                        <p:cTn id="15" dur="indefinite"/>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6" grpId="0"/>
      <p:bldP spid="10" grpId="0" animBg="1"/>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F0100DC-9986-6CAB-1E71-5B41B63C387F}"/>
              </a:ext>
            </a:extLst>
          </p:cNvPr>
          <p:cNvSpPr txBox="1">
            <a:spLocks/>
          </p:cNvSpPr>
          <p:nvPr/>
        </p:nvSpPr>
        <p:spPr>
          <a:xfrm>
            <a:off x="141284" y="897144"/>
            <a:ext cx="10454639" cy="81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0" normalizeH="0" baseline="0" noProof="0" dirty="0">
                <a:ln>
                  <a:noFill/>
                </a:ln>
                <a:effectLst/>
                <a:uLnTx/>
                <a:uFillTx/>
                <a:latin typeface="Trebuchet MS" panose="020B0603020202020204"/>
                <a:ea typeface="+mj-ea"/>
                <a:cs typeface="+mj-cs"/>
              </a:rPr>
              <a:t>Summary</a:t>
            </a:r>
          </a:p>
        </p:txBody>
      </p:sp>
      <p:sp>
        <p:nvSpPr>
          <p:cNvPr id="5" name="Content Placeholder 4">
            <a:extLst>
              <a:ext uri="{FF2B5EF4-FFF2-40B4-BE49-F238E27FC236}">
                <a16:creationId xmlns:a16="http://schemas.microsoft.com/office/drawing/2014/main" id="{A34B225D-A480-CE53-F521-55CED07CB68B}"/>
              </a:ext>
            </a:extLst>
          </p:cNvPr>
          <p:cNvSpPr>
            <a:spLocks noGrp="1"/>
          </p:cNvSpPr>
          <p:nvPr>
            <p:ph idx="1"/>
          </p:nvPr>
        </p:nvSpPr>
        <p:spPr>
          <a:xfrm>
            <a:off x="141284" y="2103120"/>
            <a:ext cx="11521440" cy="939338"/>
          </a:xfrm>
        </p:spPr>
        <p:txBody>
          <a:bodyPr>
            <a:normAutofit fontScale="92500" lnSpcReduction="10000"/>
          </a:bodyPr>
          <a:lstStyle/>
          <a:p>
            <a:pPr marL="0" indent="0">
              <a:buNone/>
            </a:pPr>
            <a:r>
              <a:rPr lang="en-US" dirty="0">
                <a:solidFill>
                  <a:schemeClr val="bg1"/>
                </a:solidFill>
                <a:effectLst/>
              </a:rPr>
              <a:t>In general, the findings didn’t really match up with our hypotheses. This was often due to assumptions we were making or an oversimplistic initial picture of energy generation, but has lead to interesting questions for further research. </a:t>
            </a:r>
          </a:p>
        </p:txBody>
      </p:sp>
      <p:sp>
        <p:nvSpPr>
          <p:cNvPr id="12" name="Content Placeholder 4">
            <a:extLst>
              <a:ext uri="{FF2B5EF4-FFF2-40B4-BE49-F238E27FC236}">
                <a16:creationId xmlns:a16="http://schemas.microsoft.com/office/drawing/2014/main" id="{3965B6D8-C44D-566C-231B-AB227E0021AC}"/>
              </a:ext>
            </a:extLst>
          </p:cNvPr>
          <p:cNvSpPr txBox="1">
            <a:spLocks/>
          </p:cNvSpPr>
          <p:nvPr/>
        </p:nvSpPr>
        <p:spPr>
          <a:xfrm>
            <a:off x="141284" y="2666999"/>
            <a:ext cx="5954716" cy="37504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effectLst>
                  <a:outerShdw blurRad="228600" algn="ctr" rotWithShape="0">
                    <a:prstClr val="black">
                      <a:alpha val="53000"/>
                    </a:prst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effectLst>
                  <a:outerShdw blurRad="228600" algn="ctr" rotWithShape="0">
                    <a:prstClr val="black">
                      <a:alpha val="53000"/>
                    </a:prst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outerShdw blurRad="228600" algn="ctr" rotWithShape="0">
                    <a:prstClr val="black">
                      <a:alpha val="53000"/>
                    </a:prst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effectLst>
                  <a:outerShdw blurRad="228600" algn="ctr" rotWithShape="0">
                    <a:prstClr val="black">
                      <a:alpha val="53000"/>
                    </a:prst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effectLst>
                  <a:outerShdw blurRad="228600" algn="ctr" rotWithShape="0">
                    <a:prstClr val="black">
                      <a:alpha val="53000"/>
                    </a:prst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en-US" dirty="0">
              <a:solidFill>
                <a:schemeClr val="bg1"/>
              </a:solidFill>
              <a:effectLst/>
            </a:endParaRPr>
          </a:p>
        </p:txBody>
      </p:sp>
      <p:sp>
        <p:nvSpPr>
          <p:cNvPr id="13" name="Rectangle 12">
            <a:extLst>
              <a:ext uri="{FF2B5EF4-FFF2-40B4-BE49-F238E27FC236}">
                <a16:creationId xmlns:a16="http://schemas.microsoft.com/office/drawing/2014/main" id="{6D302295-1729-4286-06AC-C6DD01C9E8C6}"/>
              </a:ext>
            </a:extLst>
          </p:cNvPr>
          <p:cNvSpPr/>
          <p:nvPr/>
        </p:nvSpPr>
        <p:spPr>
          <a:xfrm>
            <a:off x="282632" y="3042458"/>
            <a:ext cx="3857106" cy="3374966"/>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u="sng" dirty="0">
                <a:solidFill>
                  <a:schemeClr val="bg1"/>
                </a:solidFill>
              </a:rPr>
              <a:t>Limitations and Assumptions:</a:t>
            </a:r>
          </a:p>
          <a:p>
            <a:pPr marL="285750" indent="-285750">
              <a:buFont typeface="Arial" panose="020B0604020202020204" pitchFamily="34" charset="0"/>
              <a:buChar char="•"/>
            </a:pPr>
            <a:r>
              <a:rPr lang="en-US" sz="2000" dirty="0">
                <a:solidFill>
                  <a:schemeClr val="bg1"/>
                </a:solidFill>
              </a:rPr>
              <a:t>Some of the data is a few years old and that might limit the relevance of our conclusions</a:t>
            </a:r>
          </a:p>
          <a:p>
            <a:pPr marL="285750" indent="-285750">
              <a:buFont typeface="Arial" panose="020B0604020202020204" pitchFamily="34" charset="0"/>
              <a:buChar char="•"/>
            </a:pPr>
            <a:r>
              <a:rPr lang="en-US" sz="2000" dirty="0">
                <a:solidFill>
                  <a:schemeClr val="bg1"/>
                </a:solidFill>
              </a:rPr>
              <a:t>External factors such as changes in regulations, policies, economic conditions are also not accounted for.</a:t>
            </a:r>
          </a:p>
          <a:p>
            <a:endParaRPr lang="en-US" sz="2000" dirty="0">
              <a:solidFill>
                <a:schemeClr val="bg1"/>
              </a:solidFill>
            </a:endParaRPr>
          </a:p>
        </p:txBody>
      </p:sp>
      <p:sp>
        <p:nvSpPr>
          <p:cNvPr id="14" name="Rectangle 13">
            <a:extLst>
              <a:ext uri="{FF2B5EF4-FFF2-40B4-BE49-F238E27FC236}">
                <a16:creationId xmlns:a16="http://schemas.microsoft.com/office/drawing/2014/main" id="{72865EC7-97C7-256E-2207-DD71B4A67A07}"/>
              </a:ext>
            </a:extLst>
          </p:cNvPr>
          <p:cNvSpPr/>
          <p:nvPr/>
        </p:nvSpPr>
        <p:spPr>
          <a:xfrm>
            <a:off x="4308794" y="3042458"/>
            <a:ext cx="7495277" cy="337496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u="sng" dirty="0">
                <a:solidFill>
                  <a:schemeClr val="bg1"/>
                </a:solidFill>
              </a:rPr>
              <a:t>Future Scope:</a:t>
            </a:r>
          </a:p>
          <a:p>
            <a:pPr marL="285750" indent="-285750">
              <a:buFont typeface="Arial" panose="020B0604020202020204" pitchFamily="34" charset="0"/>
              <a:buChar char="•"/>
            </a:pPr>
            <a:r>
              <a:rPr lang="en-US" sz="2400" dirty="0">
                <a:solidFill>
                  <a:schemeClr val="bg1"/>
                </a:solidFill>
              </a:rPr>
              <a:t>We’d like to further analyze impacts of placement of power plants down to a </a:t>
            </a:r>
            <a:r>
              <a:rPr lang="en-US" sz="2400" dirty="0" err="1">
                <a:solidFill>
                  <a:schemeClr val="bg1"/>
                </a:solidFill>
              </a:rPr>
              <a:t>zipcode</a:t>
            </a:r>
            <a:r>
              <a:rPr lang="en-US" sz="2400" dirty="0">
                <a:solidFill>
                  <a:schemeClr val="bg1"/>
                </a:solidFill>
              </a:rPr>
              <a:t> level. The EPA analyses within 3 mile radii of power plants.</a:t>
            </a:r>
          </a:p>
          <a:p>
            <a:pPr marL="285750" indent="-285750">
              <a:buFont typeface="Arial" panose="020B0604020202020204" pitchFamily="34" charset="0"/>
              <a:buChar char="•"/>
            </a:pPr>
            <a:r>
              <a:rPr lang="en-US" sz="2400" dirty="0">
                <a:solidFill>
                  <a:schemeClr val="bg1"/>
                </a:solidFill>
              </a:rPr>
              <a:t>Impacts on energy production and consumption and climate change.</a:t>
            </a:r>
          </a:p>
          <a:p>
            <a:pPr marL="285750" indent="-285750">
              <a:buFont typeface="Arial" panose="020B0604020202020204" pitchFamily="34" charset="0"/>
              <a:buChar char="•"/>
            </a:pPr>
            <a:r>
              <a:rPr lang="en-US" sz="2400" dirty="0">
                <a:solidFill>
                  <a:schemeClr val="bg1"/>
                </a:solidFill>
              </a:rPr>
              <a:t>Identifying regions where renewable energy could be scaled up to meet energy demand sustainably.</a:t>
            </a:r>
          </a:p>
          <a:p>
            <a:endParaRPr lang="en-US" sz="2400" dirty="0">
              <a:solidFill>
                <a:schemeClr val="bg1"/>
              </a:solidFill>
            </a:endParaRPr>
          </a:p>
        </p:txBody>
      </p:sp>
      <p:pic>
        <p:nvPicPr>
          <p:cNvPr id="2050" name="Picture 2" descr="How to Write a Summary of an Article - Udemy Blog">
            <a:extLst>
              <a:ext uri="{FF2B5EF4-FFF2-40B4-BE49-F238E27FC236}">
                <a16:creationId xmlns:a16="http://schemas.microsoft.com/office/drawing/2014/main" id="{AA65C31C-025A-0798-F409-0BB2866BD03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933" b="100000" l="2300" r="100000">
                        <a14:foregroundMark x1="13600" y1="33333" x2="13600" y2="33333"/>
                        <a14:foregroundMark x1="20200" y1="33333" x2="20200" y2="33333"/>
                        <a14:foregroundMark x1="30600" y1="34380" x2="30600" y2="34380"/>
                        <a14:foregroundMark x1="43600" y1="32586" x2="43600" y2="32586"/>
                        <a14:foregroundMark x1="60600" y1="35725" x2="60600" y2="35725"/>
                        <a14:foregroundMark x1="66000" y1="34978" x2="66000" y2="34978"/>
                        <a14:foregroundMark x1="75200" y1="33333" x2="75200" y2="33333"/>
                        <a14:foregroundMark x1="76300" y1="32735" x2="76300" y2="32735"/>
                        <a14:foregroundMark x1="68600" y1="37668" x2="68600" y2="37668"/>
                        <a14:foregroundMark x1="60900" y1="40359" x2="60900" y2="40359"/>
                        <a14:foregroundMark x1="51200" y1="37220" x2="51200" y2="37220"/>
                        <a14:foregroundMark x1="68800" y1="34081" x2="68800" y2="34081"/>
                        <a14:foregroundMark x1="64000" y1="28999" x2="64000" y2="28999"/>
                        <a14:foregroundMark x1="47000" y1="42302" x2="47000" y2="42302"/>
                        <a14:foregroundMark x1="34400" y1="43498" x2="34400" y2="43498"/>
                        <a14:foregroundMark x1="27500" y1="41555" x2="27500" y2="41555"/>
                        <a14:foregroundMark x1="42700" y1="37369" x2="42700" y2="37369"/>
                        <a14:foregroundMark x1="37200" y1="34978" x2="37200" y2="34978"/>
                        <a14:foregroundMark x1="26800" y1="38565" x2="26800" y2="38565"/>
                        <a14:foregroundMark x1="26000" y1="34380" x2="26000" y2="34380"/>
                        <a14:foregroundMark x1="20600" y1="42900" x2="20600" y2="42900"/>
                        <a14:foregroundMark x1="14000" y1="38864" x2="14000" y2="38864"/>
                        <a14:foregroundMark x1="17800" y1="43199" x2="17800" y2="43199"/>
                        <a14:foregroundMark x1="32600" y1="39910" x2="32600" y2="39910"/>
                        <a14:backgroundMark x1="58700" y1="36323" x2="58700" y2="36323"/>
                      </a14:backgroundRemoval>
                    </a14:imgEffect>
                  </a14:imgLayer>
                </a14:imgProps>
              </a:ext>
              <a:ext uri="{28A0092B-C50C-407E-A947-70E740481C1C}">
                <a14:useLocalDpi xmlns:a14="http://schemas.microsoft.com/office/drawing/2010/main" val="0"/>
              </a:ext>
            </a:extLst>
          </a:blip>
          <a:srcRect/>
          <a:stretch>
            <a:fillRect/>
          </a:stretch>
        </p:blipFill>
        <p:spPr bwMode="auto">
          <a:xfrm>
            <a:off x="10595923" y="819503"/>
            <a:ext cx="1638097" cy="1095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706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F0100DC-9986-6CAB-1E71-5B41B63C387F}"/>
              </a:ext>
            </a:extLst>
          </p:cNvPr>
          <p:cNvSpPr txBox="1">
            <a:spLocks/>
          </p:cNvSpPr>
          <p:nvPr/>
        </p:nvSpPr>
        <p:spPr>
          <a:xfrm>
            <a:off x="141284" y="897144"/>
            <a:ext cx="10454639" cy="81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0" normalizeH="0" baseline="0" noProof="0" dirty="0">
                <a:ln>
                  <a:noFill/>
                </a:ln>
                <a:solidFill>
                  <a:prstClr val="white"/>
                </a:solidFill>
                <a:effectLst/>
                <a:uLnTx/>
                <a:uFillTx/>
                <a:latin typeface="Trebuchet MS" panose="020B0603020202020204"/>
                <a:ea typeface="+mj-ea"/>
                <a:cs typeface="+mj-cs"/>
              </a:rPr>
              <a:t>Questions?</a:t>
            </a:r>
          </a:p>
        </p:txBody>
      </p:sp>
      <p:pic>
        <p:nvPicPr>
          <p:cNvPr id="1026" name="Picture 2" descr="7,646 Question Marks In Nature Images, Stock Photos &amp; Vectors | Shutterstock">
            <a:extLst>
              <a:ext uri="{FF2B5EF4-FFF2-40B4-BE49-F238E27FC236}">
                <a16:creationId xmlns:a16="http://schemas.microsoft.com/office/drawing/2014/main" id="{D27EF785-7A60-790D-E2A9-66519B66A6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000"/>
          <a:stretch/>
        </p:blipFill>
        <p:spPr bwMode="auto">
          <a:xfrm>
            <a:off x="6976110" y="2186940"/>
            <a:ext cx="4347210" cy="42134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Question Mark PNG, Vector, PSD, and Clipart With Transparent Background for  Free Download | Pngtree">
            <a:extLst>
              <a:ext uri="{FF2B5EF4-FFF2-40B4-BE49-F238E27FC236}">
                <a16:creationId xmlns:a16="http://schemas.microsoft.com/office/drawing/2014/main" id="{DE67CBA6-518B-7B04-0D8C-206CB771B3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87858" y="646836"/>
            <a:ext cx="1162858" cy="1162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3637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60DE-D174-35A5-AD87-1D7EA826EF62}"/>
              </a:ext>
            </a:extLst>
          </p:cNvPr>
          <p:cNvSpPr>
            <a:spLocks noGrp="1"/>
          </p:cNvSpPr>
          <p:nvPr>
            <p:ph type="title"/>
          </p:nvPr>
        </p:nvSpPr>
        <p:spPr/>
        <p:txBody>
          <a:bodyPr>
            <a:normAutofit/>
          </a:bodyPr>
          <a:lstStyle/>
          <a:p>
            <a:r>
              <a:rPr lang="en-US" sz="6600" b="1" dirty="0"/>
              <a:t>Team</a:t>
            </a:r>
          </a:p>
        </p:txBody>
      </p:sp>
      <p:sp>
        <p:nvSpPr>
          <p:cNvPr id="3" name="Content Placeholder 2">
            <a:extLst>
              <a:ext uri="{FF2B5EF4-FFF2-40B4-BE49-F238E27FC236}">
                <a16:creationId xmlns:a16="http://schemas.microsoft.com/office/drawing/2014/main" id="{985975CA-A786-C88E-5E1A-4F5684AF055F}"/>
              </a:ext>
            </a:extLst>
          </p:cNvPr>
          <p:cNvSpPr>
            <a:spLocks noGrp="1"/>
          </p:cNvSpPr>
          <p:nvPr>
            <p:ph idx="1"/>
          </p:nvPr>
        </p:nvSpPr>
        <p:spPr/>
        <p:txBody>
          <a:bodyPr/>
          <a:lstStyle/>
          <a:p>
            <a:endParaRPr lang="en-US" dirty="0"/>
          </a:p>
        </p:txBody>
      </p:sp>
      <p:sp>
        <p:nvSpPr>
          <p:cNvPr id="4" name="Rectangle 3">
            <a:extLst>
              <a:ext uri="{FF2B5EF4-FFF2-40B4-BE49-F238E27FC236}">
                <a16:creationId xmlns:a16="http://schemas.microsoft.com/office/drawing/2014/main" id="{727081D0-91FD-5693-7C6A-F1AAE5E5D6C0}"/>
              </a:ext>
            </a:extLst>
          </p:cNvPr>
          <p:cNvSpPr/>
          <p:nvPr/>
        </p:nvSpPr>
        <p:spPr>
          <a:xfrm>
            <a:off x="0" y="2414726"/>
            <a:ext cx="11105965" cy="3124940"/>
          </a:xfrm>
          <a:prstGeom prst="rect">
            <a:avLst/>
          </a:prstGeom>
          <a:solidFill>
            <a:schemeClr val="tx1"/>
          </a:solidFill>
          <a:ln>
            <a:noFill/>
          </a:ln>
          <a:effectLst>
            <a:outerShdw blurRad="50800" dist="279400" dir="5040000" sx="96000" sy="96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pic>
        <p:nvPicPr>
          <p:cNvPr id="1026" name="Picture 2" descr="Profile photo for Jonny Brammah">
            <a:extLst>
              <a:ext uri="{FF2B5EF4-FFF2-40B4-BE49-F238E27FC236}">
                <a16:creationId xmlns:a16="http://schemas.microsoft.com/office/drawing/2014/main" id="{424020DC-6B63-9A67-460C-1B6084089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8242" y="2735413"/>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ofile photo for Anthony Talamantes">
            <a:extLst>
              <a:ext uri="{FF2B5EF4-FFF2-40B4-BE49-F238E27FC236}">
                <a16:creationId xmlns:a16="http://schemas.microsoft.com/office/drawing/2014/main" id="{52E40C0C-442A-E6ED-5EF0-7B7EE059AB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9228" y="2736542"/>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ofile photo for SOPHIA SAAVEDRA">
            <a:extLst>
              <a:ext uri="{FF2B5EF4-FFF2-40B4-BE49-F238E27FC236}">
                <a16:creationId xmlns:a16="http://schemas.microsoft.com/office/drawing/2014/main" id="{7C0619F7-B7F4-B93C-9A50-AFA715771E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1904" y="2735413"/>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rofile photo for Emanuel Emahazion">
            <a:extLst>
              <a:ext uri="{FF2B5EF4-FFF2-40B4-BE49-F238E27FC236}">
                <a16:creationId xmlns:a16="http://schemas.microsoft.com/office/drawing/2014/main" id="{FBB020D5-F666-101E-D86C-9E2A2C2802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25566" y="2736542"/>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8C24C4B-885D-D0B4-DE04-3E7F64150212}"/>
              </a:ext>
            </a:extLst>
          </p:cNvPr>
          <p:cNvSpPr txBox="1"/>
          <p:nvPr/>
        </p:nvSpPr>
        <p:spPr>
          <a:xfrm>
            <a:off x="488792" y="4665990"/>
            <a:ext cx="1691489" cy="584775"/>
          </a:xfrm>
          <a:prstGeom prst="rect">
            <a:avLst/>
          </a:prstGeom>
          <a:noFill/>
        </p:spPr>
        <p:txBody>
          <a:bodyPr wrap="none" rtlCol="0">
            <a:spAutoFit/>
          </a:bodyPr>
          <a:lstStyle/>
          <a:p>
            <a:r>
              <a:rPr lang="en-US" sz="3200" b="1" dirty="0" err="1">
                <a:solidFill>
                  <a:schemeClr val="bg2"/>
                </a:solidFill>
              </a:rPr>
              <a:t>Srabana</a:t>
            </a:r>
            <a:endParaRPr lang="en-US" b="1" dirty="0">
              <a:solidFill>
                <a:schemeClr val="bg2"/>
              </a:solidFill>
            </a:endParaRPr>
          </a:p>
        </p:txBody>
      </p:sp>
      <p:sp>
        <p:nvSpPr>
          <p:cNvPr id="6" name="TextBox 5">
            <a:extLst>
              <a:ext uri="{FF2B5EF4-FFF2-40B4-BE49-F238E27FC236}">
                <a16:creationId xmlns:a16="http://schemas.microsoft.com/office/drawing/2014/main" id="{9F106A97-BBED-5F19-5D5A-5EA78EB6C251}"/>
              </a:ext>
            </a:extLst>
          </p:cNvPr>
          <p:cNvSpPr txBox="1"/>
          <p:nvPr/>
        </p:nvSpPr>
        <p:spPr>
          <a:xfrm>
            <a:off x="2539793" y="4665990"/>
            <a:ext cx="1787669" cy="584775"/>
          </a:xfrm>
          <a:prstGeom prst="rect">
            <a:avLst/>
          </a:prstGeom>
          <a:noFill/>
        </p:spPr>
        <p:txBody>
          <a:bodyPr wrap="none" rtlCol="0">
            <a:spAutoFit/>
          </a:bodyPr>
          <a:lstStyle/>
          <a:p>
            <a:r>
              <a:rPr lang="en-US" sz="3200" b="1" dirty="0">
                <a:solidFill>
                  <a:schemeClr val="bg2"/>
                </a:solidFill>
              </a:rPr>
              <a:t>Anthony</a:t>
            </a:r>
            <a:endParaRPr lang="en-US" b="1" dirty="0">
              <a:solidFill>
                <a:schemeClr val="bg2"/>
              </a:solidFill>
            </a:endParaRPr>
          </a:p>
        </p:txBody>
      </p:sp>
      <p:sp>
        <p:nvSpPr>
          <p:cNvPr id="7" name="TextBox 6">
            <a:extLst>
              <a:ext uri="{FF2B5EF4-FFF2-40B4-BE49-F238E27FC236}">
                <a16:creationId xmlns:a16="http://schemas.microsoft.com/office/drawing/2014/main" id="{23FCBC2D-5E24-3540-4C23-DC67CC8EB58D}"/>
              </a:ext>
            </a:extLst>
          </p:cNvPr>
          <p:cNvSpPr txBox="1"/>
          <p:nvPr/>
        </p:nvSpPr>
        <p:spPr>
          <a:xfrm>
            <a:off x="4587646" y="4670052"/>
            <a:ext cx="1830950" cy="584775"/>
          </a:xfrm>
          <a:prstGeom prst="rect">
            <a:avLst/>
          </a:prstGeom>
          <a:noFill/>
        </p:spPr>
        <p:txBody>
          <a:bodyPr wrap="none" rtlCol="0">
            <a:spAutoFit/>
          </a:bodyPr>
          <a:lstStyle/>
          <a:p>
            <a:r>
              <a:rPr lang="en-US" sz="3200" b="1" dirty="0">
                <a:solidFill>
                  <a:schemeClr val="bg2"/>
                </a:solidFill>
              </a:rPr>
              <a:t>Emanuel</a:t>
            </a:r>
            <a:endParaRPr lang="en-US" b="1" dirty="0">
              <a:solidFill>
                <a:schemeClr val="bg2"/>
              </a:solidFill>
            </a:endParaRPr>
          </a:p>
        </p:txBody>
      </p:sp>
      <p:sp>
        <p:nvSpPr>
          <p:cNvPr id="8" name="TextBox 7">
            <a:extLst>
              <a:ext uri="{FF2B5EF4-FFF2-40B4-BE49-F238E27FC236}">
                <a16:creationId xmlns:a16="http://schemas.microsoft.com/office/drawing/2014/main" id="{2017D4CC-192C-C034-7363-F52331CBCAD6}"/>
              </a:ext>
            </a:extLst>
          </p:cNvPr>
          <p:cNvSpPr txBox="1"/>
          <p:nvPr/>
        </p:nvSpPr>
        <p:spPr>
          <a:xfrm>
            <a:off x="6921586" y="4665425"/>
            <a:ext cx="1449436" cy="584775"/>
          </a:xfrm>
          <a:prstGeom prst="rect">
            <a:avLst/>
          </a:prstGeom>
          <a:noFill/>
        </p:spPr>
        <p:txBody>
          <a:bodyPr wrap="none" rtlCol="0">
            <a:spAutoFit/>
          </a:bodyPr>
          <a:lstStyle/>
          <a:p>
            <a:r>
              <a:rPr lang="en-US" sz="3200" b="1" dirty="0">
                <a:solidFill>
                  <a:schemeClr val="bg2"/>
                </a:solidFill>
              </a:rPr>
              <a:t>Sophia</a:t>
            </a:r>
            <a:endParaRPr lang="en-US" b="1" dirty="0">
              <a:solidFill>
                <a:schemeClr val="bg2"/>
              </a:solidFill>
            </a:endParaRPr>
          </a:p>
        </p:txBody>
      </p:sp>
      <p:sp>
        <p:nvSpPr>
          <p:cNvPr id="9" name="TextBox 8">
            <a:extLst>
              <a:ext uri="{FF2B5EF4-FFF2-40B4-BE49-F238E27FC236}">
                <a16:creationId xmlns:a16="http://schemas.microsoft.com/office/drawing/2014/main" id="{F275F0C0-2D97-0890-71E2-19C143B4C094}"/>
              </a:ext>
            </a:extLst>
          </p:cNvPr>
          <p:cNvSpPr txBox="1"/>
          <p:nvPr/>
        </p:nvSpPr>
        <p:spPr>
          <a:xfrm>
            <a:off x="9020677" y="4665425"/>
            <a:ext cx="1338828" cy="584775"/>
          </a:xfrm>
          <a:prstGeom prst="rect">
            <a:avLst/>
          </a:prstGeom>
          <a:noFill/>
        </p:spPr>
        <p:txBody>
          <a:bodyPr wrap="none" rtlCol="0">
            <a:spAutoFit/>
          </a:bodyPr>
          <a:lstStyle/>
          <a:p>
            <a:r>
              <a:rPr lang="en-US" sz="3200" b="1" dirty="0">
                <a:solidFill>
                  <a:schemeClr val="bg2"/>
                </a:solidFill>
              </a:rPr>
              <a:t>Jonny</a:t>
            </a:r>
            <a:endParaRPr lang="en-US" b="1" dirty="0">
              <a:solidFill>
                <a:schemeClr val="bg2"/>
              </a:solidFill>
            </a:endParaRPr>
          </a:p>
        </p:txBody>
      </p:sp>
      <p:pic>
        <p:nvPicPr>
          <p:cNvPr id="10" name="Picture 2" descr="Profile photo for Srabana Guha">
            <a:extLst>
              <a:ext uri="{FF2B5EF4-FFF2-40B4-BE49-F238E27FC236}">
                <a16:creationId xmlns:a16="http://schemas.microsoft.com/office/drawing/2014/main" id="{56FA6CDD-3E3A-1768-7581-608C9782539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5643" y="2728166"/>
            <a:ext cx="1836047" cy="1836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861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58CDB0C-7BE0-A06F-20A8-C1EACFBE12CC}"/>
              </a:ext>
            </a:extLst>
          </p:cNvPr>
          <p:cNvSpPr/>
          <p:nvPr/>
        </p:nvSpPr>
        <p:spPr>
          <a:xfrm>
            <a:off x="132080" y="2183907"/>
            <a:ext cx="3403600" cy="13517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C760DE-D174-35A5-AD87-1D7EA826EF62}"/>
              </a:ext>
            </a:extLst>
          </p:cNvPr>
          <p:cNvSpPr>
            <a:spLocks noGrp="1"/>
          </p:cNvSpPr>
          <p:nvPr>
            <p:ph type="title"/>
          </p:nvPr>
        </p:nvSpPr>
        <p:spPr/>
        <p:txBody>
          <a:bodyPr>
            <a:normAutofit/>
          </a:bodyPr>
          <a:lstStyle/>
          <a:p>
            <a:r>
              <a:rPr lang="en-US" sz="6600" b="1" dirty="0"/>
              <a:t>Project Description</a:t>
            </a:r>
          </a:p>
        </p:txBody>
      </p:sp>
      <p:sp>
        <p:nvSpPr>
          <p:cNvPr id="3" name="Content Placeholder 2">
            <a:extLst>
              <a:ext uri="{FF2B5EF4-FFF2-40B4-BE49-F238E27FC236}">
                <a16:creationId xmlns:a16="http://schemas.microsoft.com/office/drawing/2014/main" id="{985975CA-A786-C88E-5E1A-4F5684AF055F}"/>
              </a:ext>
            </a:extLst>
          </p:cNvPr>
          <p:cNvSpPr>
            <a:spLocks noGrp="1"/>
          </p:cNvSpPr>
          <p:nvPr>
            <p:ph idx="1"/>
          </p:nvPr>
        </p:nvSpPr>
        <p:spPr>
          <a:xfrm>
            <a:off x="3677920" y="2183907"/>
            <a:ext cx="8120502" cy="4021584"/>
          </a:xfrm>
          <a:solidFill>
            <a:schemeClr val="tx1"/>
          </a:solidFill>
        </p:spPr>
        <p:txBody>
          <a:bodyPr>
            <a:normAutofit/>
          </a:bodyPr>
          <a:lstStyle/>
          <a:p>
            <a:pPr>
              <a:lnSpc>
                <a:spcPct val="100000"/>
              </a:lnSpc>
            </a:pPr>
            <a:r>
              <a:rPr lang="en-US" sz="2800" dirty="0">
                <a:solidFill>
                  <a:schemeClr val="bg1"/>
                </a:solidFill>
                <a:effectLst/>
              </a:rPr>
              <a:t>Started with a csv file of the locations of power plants across the world, taken from the World Resources Institute.</a:t>
            </a:r>
          </a:p>
          <a:p>
            <a:pPr lvl="1">
              <a:lnSpc>
                <a:spcPct val="100000"/>
              </a:lnSpc>
            </a:pPr>
            <a:r>
              <a:rPr lang="en-US" sz="2400" dirty="0">
                <a:solidFill>
                  <a:schemeClr val="bg1"/>
                </a:solidFill>
                <a:effectLst/>
              </a:rPr>
              <a:t>This included what fuel type they used</a:t>
            </a:r>
          </a:p>
          <a:p>
            <a:pPr lvl="1">
              <a:lnSpc>
                <a:spcPct val="100000"/>
              </a:lnSpc>
            </a:pPr>
            <a:r>
              <a:rPr lang="en-US" sz="2400" dirty="0">
                <a:solidFill>
                  <a:schemeClr val="bg1"/>
                </a:solidFill>
                <a:effectLst/>
              </a:rPr>
              <a:t>And their estimated energy generation in 2017.</a:t>
            </a:r>
          </a:p>
          <a:p>
            <a:pPr>
              <a:lnSpc>
                <a:spcPct val="100000"/>
              </a:lnSpc>
            </a:pPr>
            <a:r>
              <a:rPr lang="en-US" sz="2800" dirty="0">
                <a:solidFill>
                  <a:schemeClr val="bg1"/>
                </a:solidFill>
                <a:effectLst/>
              </a:rPr>
              <a:t>This led us to questions about how electricity is generated, and what impacts this has over different geographic scales.</a:t>
            </a:r>
          </a:p>
        </p:txBody>
      </p:sp>
      <p:pic>
        <p:nvPicPr>
          <p:cNvPr id="3074" name="Picture 2" descr="Data | World Resources Institute">
            <a:extLst>
              <a:ext uri="{FF2B5EF4-FFF2-40B4-BE49-F238E27FC236}">
                <a16:creationId xmlns:a16="http://schemas.microsoft.com/office/drawing/2014/main" id="{A1EE223D-9802-EE19-2B48-F96F4ACBBF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238" y="2286953"/>
            <a:ext cx="3113746" cy="1080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855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60DE-D174-35A5-AD87-1D7EA826EF62}"/>
              </a:ext>
            </a:extLst>
          </p:cNvPr>
          <p:cNvSpPr>
            <a:spLocks noGrp="1"/>
          </p:cNvSpPr>
          <p:nvPr>
            <p:ph type="title"/>
          </p:nvPr>
        </p:nvSpPr>
        <p:spPr/>
        <p:txBody>
          <a:bodyPr>
            <a:normAutofit/>
          </a:bodyPr>
          <a:lstStyle/>
          <a:p>
            <a:r>
              <a:rPr lang="en-US" sz="6600" b="1" dirty="0"/>
              <a:t>Project Questions</a:t>
            </a:r>
          </a:p>
        </p:txBody>
      </p:sp>
      <p:sp>
        <p:nvSpPr>
          <p:cNvPr id="3" name="Content Placeholder 2">
            <a:extLst>
              <a:ext uri="{FF2B5EF4-FFF2-40B4-BE49-F238E27FC236}">
                <a16:creationId xmlns:a16="http://schemas.microsoft.com/office/drawing/2014/main" id="{985975CA-A786-C88E-5E1A-4F5684AF055F}"/>
              </a:ext>
            </a:extLst>
          </p:cNvPr>
          <p:cNvSpPr>
            <a:spLocks noGrp="1"/>
          </p:cNvSpPr>
          <p:nvPr>
            <p:ph idx="1"/>
          </p:nvPr>
        </p:nvSpPr>
        <p:spPr>
          <a:xfrm>
            <a:off x="248575" y="2087382"/>
            <a:ext cx="11549848" cy="1245092"/>
          </a:xfrm>
        </p:spPr>
        <p:txBody>
          <a:bodyPr>
            <a:normAutofit/>
          </a:bodyPr>
          <a:lstStyle/>
          <a:p>
            <a:pPr marL="0" indent="0">
              <a:buNone/>
            </a:pPr>
            <a:r>
              <a:rPr lang="en-US" sz="3600" dirty="0"/>
              <a:t>Questions for geographic scale:</a:t>
            </a:r>
          </a:p>
        </p:txBody>
      </p:sp>
      <p:grpSp>
        <p:nvGrpSpPr>
          <p:cNvPr id="26" name="Group 25">
            <a:extLst>
              <a:ext uri="{FF2B5EF4-FFF2-40B4-BE49-F238E27FC236}">
                <a16:creationId xmlns:a16="http://schemas.microsoft.com/office/drawing/2014/main" id="{2368F056-D8F5-5FA1-117D-41D0397B257C}"/>
              </a:ext>
            </a:extLst>
          </p:cNvPr>
          <p:cNvGrpSpPr/>
          <p:nvPr/>
        </p:nvGrpSpPr>
        <p:grpSpPr>
          <a:xfrm>
            <a:off x="256746" y="2814320"/>
            <a:ext cx="2763691" cy="3740912"/>
            <a:chOff x="256746" y="3136612"/>
            <a:chExt cx="2763691" cy="3418620"/>
          </a:xfrm>
        </p:grpSpPr>
        <p:grpSp>
          <p:nvGrpSpPr>
            <p:cNvPr id="7" name="Group 6">
              <a:extLst>
                <a:ext uri="{FF2B5EF4-FFF2-40B4-BE49-F238E27FC236}">
                  <a16:creationId xmlns:a16="http://schemas.microsoft.com/office/drawing/2014/main" id="{4AA344E8-24F0-CF7C-7487-93D849B3F03D}"/>
                </a:ext>
              </a:extLst>
            </p:cNvPr>
            <p:cNvGrpSpPr/>
            <p:nvPr/>
          </p:nvGrpSpPr>
          <p:grpSpPr>
            <a:xfrm>
              <a:off x="256746" y="3136612"/>
              <a:ext cx="2763691" cy="3418620"/>
              <a:chOff x="319597" y="3136612"/>
              <a:chExt cx="2956264" cy="3418620"/>
            </a:xfrm>
          </p:grpSpPr>
          <p:sp>
            <p:nvSpPr>
              <p:cNvPr id="6" name="Rectangle 5">
                <a:extLst>
                  <a:ext uri="{FF2B5EF4-FFF2-40B4-BE49-F238E27FC236}">
                    <a16:creationId xmlns:a16="http://schemas.microsoft.com/office/drawing/2014/main" id="{2F7A9B17-A931-1A2F-A71E-81AB86785620}"/>
                  </a:ext>
                </a:extLst>
              </p:cNvPr>
              <p:cNvSpPr/>
              <p:nvPr/>
            </p:nvSpPr>
            <p:spPr>
              <a:xfrm>
                <a:off x="319597" y="3136612"/>
                <a:ext cx="2956264" cy="3418620"/>
              </a:xfrm>
              <a:prstGeom prst="rect">
                <a:avLst/>
              </a:prstGeom>
              <a:solidFill>
                <a:schemeClr val="tx1"/>
              </a:solidFill>
              <a:ln>
                <a:noFill/>
              </a:ln>
              <a:effectLst>
                <a:outerShdw blurRad="50800" dist="279400" dir="5040000" sx="96000" sy="96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sp>
            <p:nvSpPr>
              <p:cNvPr id="4" name="TextBox 3">
                <a:extLst>
                  <a:ext uri="{FF2B5EF4-FFF2-40B4-BE49-F238E27FC236}">
                    <a16:creationId xmlns:a16="http://schemas.microsoft.com/office/drawing/2014/main" id="{4C234F79-3D51-C8EE-E4F2-B2429112B8E8}"/>
                  </a:ext>
                </a:extLst>
              </p:cNvPr>
              <p:cNvSpPr txBox="1"/>
              <p:nvPr/>
            </p:nvSpPr>
            <p:spPr>
              <a:xfrm>
                <a:off x="1083268" y="3163246"/>
                <a:ext cx="1466411" cy="584775"/>
              </a:xfrm>
              <a:prstGeom prst="rect">
                <a:avLst/>
              </a:prstGeom>
              <a:noFill/>
            </p:spPr>
            <p:txBody>
              <a:bodyPr wrap="none" rtlCol="0">
                <a:spAutoFit/>
              </a:bodyPr>
              <a:lstStyle/>
              <a:p>
                <a:r>
                  <a:rPr lang="en-US" sz="3200" dirty="0">
                    <a:solidFill>
                      <a:schemeClr val="bg1"/>
                    </a:solidFill>
                  </a:rPr>
                  <a:t>Global</a:t>
                </a:r>
              </a:p>
            </p:txBody>
          </p:sp>
        </p:grpSp>
        <p:cxnSp>
          <p:nvCxnSpPr>
            <p:cNvPr id="9" name="Straight Connector 8">
              <a:extLst>
                <a:ext uri="{FF2B5EF4-FFF2-40B4-BE49-F238E27FC236}">
                  <a16:creationId xmlns:a16="http://schemas.microsoft.com/office/drawing/2014/main" id="{1F7A0EBB-ED98-FCBD-9A26-2820ECF07B36}"/>
                </a:ext>
              </a:extLst>
            </p:cNvPr>
            <p:cNvCxnSpPr>
              <a:cxnSpLocks/>
            </p:cNvCxnSpPr>
            <p:nvPr/>
          </p:nvCxnSpPr>
          <p:spPr>
            <a:xfrm>
              <a:off x="438737" y="3694754"/>
              <a:ext cx="242341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7CE7A9AB-B746-2D10-DF91-21E29F2E9582}"/>
              </a:ext>
            </a:extLst>
          </p:cNvPr>
          <p:cNvSpPr txBox="1"/>
          <p:nvPr/>
        </p:nvSpPr>
        <p:spPr>
          <a:xfrm>
            <a:off x="248575" y="3487844"/>
            <a:ext cx="2680035" cy="1938992"/>
          </a:xfrm>
          <a:prstGeom prst="rect">
            <a:avLst/>
          </a:prstGeom>
          <a:noFill/>
        </p:spPr>
        <p:txBody>
          <a:bodyPr wrap="square" rtlCol="0">
            <a:spAutoFit/>
          </a:bodyPr>
          <a:lstStyle/>
          <a:p>
            <a:pPr marL="457200" indent="-457200">
              <a:buFont typeface="Arial" panose="020B0604020202020204" pitchFamily="34" charset="0"/>
              <a:buChar char="•"/>
            </a:pPr>
            <a:r>
              <a:rPr lang="en-US" sz="2000" dirty="0">
                <a:solidFill>
                  <a:schemeClr val="bg1"/>
                </a:solidFill>
              </a:rPr>
              <a:t>Does the location of power plants across the world follow any particular pattern?</a:t>
            </a:r>
          </a:p>
        </p:txBody>
      </p:sp>
      <p:grpSp>
        <p:nvGrpSpPr>
          <p:cNvPr id="27" name="Group 26">
            <a:extLst>
              <a:ext uri="{FF2B5EF4-FFF2-40B4-BE49-F238E27FC236}">
                <a16:creationId xmlns:a16="http://schemas.microsoft.com/office/drawing/2014/main" id="{9F152DF9-E24D-7D95-1708-BB2EDB645FA8}"/>
              </a:ext>
            </a:extLst>
          </p:cNvPr>
          <p:cNvGrpSpPr/>
          <p:nvPr/>
        </p:nvGrpSpPr>
        <p:grpSpPr>
          <a:xfrm>
            <a:off x="3259808" y="2814320"/>
            <a:ext cx="2763691" cy="3740912"/>
            <a:chOff x="256746" y="3136612"/>
            <a:chExt cx="2763691" cy="3418620"/>
          </a:xfrm>
        </p:grpSpPr>
        <p:grpSp>
          <p:nvGrpSpPr>
            <p:cNvPr id="28" name="Group 27">
              <a:extLst>
                <a:ext uri="{FF2B5EF4-FFF2-40B4-BE49-F238E27FC236}">
                  <a16:creationId xmlns:a16="http://schemas.microsoft.com/office/drawing/2014/main" id="{EADBA4D2-D0DC-90A8-394D-91592546D9AF}"/>
                </a:ext>
              </a:extLst>
            </p:cNvPr>
            <p:cNvGrpSpPr/>
            <p:nvPr/>
          </p:nvGrpSpPr>
          <p:grpSpPr>
            <a:xfrm>
              <a:off x="256746" y="3136612"/>
              <a:ext cx="2763691" cy="3418620"/>
              <a:chOff x="319597" y="3136612"/>
              <a:chExt cx="2956264" cy="3418620"/>
            </a:xfrm>
          </p:grpSpPr>
          <p:sp>
            <p:nvSpPr>
              <p:cNvPr id="30" name="Rectangle 29">
                <a:extLst>
                  <a:ext uri="{FF2B5EF4-FFF2-40B4-BE49-F238E27FC236}">
                    <a16:creationId xmlns:a16="http://schemas.microsoft.com/office/drawing/2014/main" id="{2609EBCA-95A9-62CA-A75D-C2398983C03C}"/>
                  </a:ext>
                </a:extLst>
              </p:cNvPr>
              <p:cNvSpPr/>
              <p:nvPr/>
            </p:nvSpPr>
            <p:spPr>
              <a:xfrm>
                <a:off x="319597" y="3136612"/>
                <a:ext cx="2956264" cy="3418620"/>
              </a:xfrm>
              <a:prstGeom prst="rect">
                <a:avLst/>
              </a:prstGeom>
              <a:solidFill>
                <a:schemeClr val="tx1"/>
              </a:solidFill>
              <a:ln>
                <a:noFill/>
              </a:ln>
              <a:effectLst>
                <a:outerShdw blurRad="50800" dist="279400" dir="5040000" sx="96000" sy="96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sp>
            <p:nvSpPr>
              <p:cNvPr id="31" name="TextBox 30">
                <a:extLst>
                  <a:ext uri="{FF2B5EF4-FFF2-40B4-BE49-F238E27FC236}">
                    <a16:creationId xmlns:a16="http://schemas.microsoft.com/office/drawing/2014/main" id="{FD96E647-7B5D-FF66-4FF0-BA6C39DA085B}"/>
                  </a:ext>
                </a:extLst>
              </p:cNvPr>
              <p:cNvSpPr txBox="1"/>
              <p:nvPr/>
            </p:nvSpPr>
            <p:spPr>
              <a:xfrm>
                <a:off x="887728" y="3163246"/>
                <a:ext cx="1845360" cy="584775"/>
              </a:xfrm>
              <a:prstGeom prst="rect">
                <a:avLst/>
              </a:prstGeom>
              <a:noFill/>
            </p:spPr>
            <p:txBody>
              <a:bodyPr wrap="none" rtlCol="0">
                <a:spAutoFit/>
              </a:bodyPr>
              <a:lstStyle/>
              <a:p>
                <a:r>
                  <a:rPr lang="en-US" sz="3200" dirty="0">
                    <a:solidFill>
                      <a:schemeClr val="bg1"/>
                    </a:solidFill>
                  </a:rPr>
                  <a:t>National</a:t>
                </a:r>
              </a:p>
            </p:txBody>
          </p:sp>
        </p:grpSp>
        <p:cxnSp>
          <p:nvCxnSpPr>
            <p:cNvPr id="29" name="Straight Connector 28">
              <a:extLst>
                <a:ext uri="{FF2B5EF4-FFF2-40B4-BE49-F238E27FC236}">
                  <a16:creationId xmlns:a16="http://schemas.microsoft.com/office/drawing/2014/main" id="{1921F6C7-A5DE-9551-D5A8-B63A5383F526}"/>
                </a:ext>
              </a:extLst>
            </p:cNvPr>
            <p:cNvCxnSpPr>
              <a:cxnSpLocks/>
            </p:cNvCxnSpPr>
            <p:nvPr/>
          </p:nvCxnSpPr>
          <p:spPr>
            <a:xfrm>
              <a:off x="438737" y="3694754"/>
              <a:ext cx="242341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49DA2849-21CB-F537-2BE6-E9563E9D2695}"/>
              </a:ext>
            </a:extLst>
          </p:cNvPr>
          <p:cNvSpPr txBox="1"/>
          <p:nvPr/>
        </p:nvSpPr>
        <p:spPr>
          <a:xfrm>
            <a:off x="3259808" y="3512249"/>
            <a:ext cx="2680035" cy="2246769"/>
          </a:xfrm>
          <a:prstGeom prst="rect">
            <a:avLst/>
          </a:prstGeom>
          <a:noFill/>
        </p:spPr>
        <p:txBody>
          <a:bodyPr wrap="square" rtlCol="0">
            <a:spAutoFit/>
          </a:bodyPr>
          <a:lstStyle/>
          <a:p>
            <a:pPr marL="457200" indent="-457200">
              <a:buFont typeface="Arial" panose="020B0604020202020204" pitchFamily="34" charset="0"/>
              <a:buChar char="•"/>
            </a:pPr>
            <a:r>
              <a:rPr lang="en-US" sz="2000" dirty="0">
                <a:solidFill>
                  <a:schemeClr val="bg1"/>
                </a:solidFill>
              </a:rPr>
              <a:t>What fuel sources is the US using to generate electricity?</a:t>
            </a:r>
          </a:p>
          <a:p>
            <a:pPr marL="457200" indent="-457200">
              <a:buFont typeface="Arial" panose="020B0604020202020204" pitchFamily="34" charset="0"/>
              <a:buChar char="•"/>
            </a:pPr>
            <a:r>
              <a:rPr lang="en-US" sz="2000" dirty="0">
                <a:solidFill>
                  <a:schemeClr val="bg1"/>
                </a:solidFill>
              </a:rPr>
              <a:t>How has this changed over time (if at all)?</a:t>
            </a:r>
          </a:p>
        </p:txBody>
      </p:sp>
      <p:grpSp>
        <p:nvGrpSpPr>
          <p:cNvPr id="38" name="Group 37">
            <a:extLst>
              <a:ext uri="{FF2B5EF4-FFF2-40B4-BE49-F238E27FC236}">
                <a16:creationId xmlns:a16="http://schemas.microsoft.com/office/drawing/2014/main" id="{7136581C-6D51-C886-7C76-D30B2A765835}"/>
              </a:ext>
            </a:extLst>
          </p:cNvPr>
          <p:cNvGrpSpPr/>
          <p:nvPr/>
        </p:nvGrpSpPr>
        <p:grpSpPr>
          <a:xfrm>
            <a:off x="6278815" y="2811600"/>
            <a:ext cx="2763691" cy="3740912"/>
            <a:chOff x="256746" y="3136612"/>
            <a:chExt cx="2763691" cy="3418620"/>
          </a:xfrm>
        </p:grpSpPr>
        <p:grpSp>
          <p:nvGrpSpPr>
            <p:cNvPr id="39" name="Group 38">
              <a:extLst>
                <a:ext uri="{FF2B5EF4-FFF2-40B4-BE49-F238E27FC236}">
                  <a16:creationId xmlns:a16="http://schemas.microsoft.com/office/drawing/2014/main" id="{FA747BA4-6FD6-AFAA-BE13-D14AEC340185}"/>
                </a:ext>
              </a:extLst>
            </p:cNvPr>
            <p:cNvGrpSpPr/>
            <p:nvPr/>
          </p:nvGrpSpPr>
          <p:grpSpPr>
            <a:xfrm>
              <a:off x="256746" y="3136612"/>
              <a:ext cx="2763691" cy="3418620"/>
              <a:chOff x="319597" y="3136612"/>
              <a:chExt cx="2956264" cy="3418620"/>
            </a:xfrm>
          </p:grpSpPr>
          <p:sp>
            <p:nvSpPr>
              <p:cNvPr id="41" name="Rectangle 40">
                <a:extLst>
                  <a:ext uri="{FF2B5EF4-FFF2-40B4-BE49-F238E27FC236}">
                    <a16:creationId xmlns:a16="http://schemas.microsoft.com/office/drawing/2014/main" id="{8C6CABE4-6962-DC99-3FAF-F1D7DA4FE052}"/>
                  </a:ext>
                </a:extLst>
              </p:cNvPr>
              <p:cNvSpPr/>
              <p:nvPr/>
            </p:nvSpPr>
            <p:spPr>
              <a:xfrm>
                <a:off x="319597" y="3136612"/>
                <a:ext cx="2956264" cy="3418620"/>
              </a:xfrm>
              <a:prstGeom prst="rect">
                <a:avLst/>
              </a:prstGeom>
              <a:solidFill>
                <a:schemeClr val="tx1"/>
              </a:solidFill>
              <a:ln>
                <a:noFill/>
              </a:ln>
              <a:effectLst>
                <a:outerShdw blurRad="50800" dist="279400" dir="5040000" sx="96000" sy="96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sp>
            <p:nvSpPr>
              <p:cNvPr id="42" name="TextBox 41">
                <a:extLst>
                  <a:ext uri="{FF2B5EF4-FFF2-40B4-BE49-F238E27FC236}">
                    <a16:creationId xmlns:a16="http://schemas.microsoft.com/office/drawing/2014/main" id="{9C476CE9-B00F-A8A4-C9FF-B21522B60FE6}"/>
                  </a:ext>
                </a:extLst>
              </p:cNvPr>
              <p:cNvSpPr txBox="1"/>
              <p:nvPr/>
            </p:nvSpPr>
            <p:spPr>
              <a:xfrm>
                <a:off x="660233" y="3164367"/>
                <a:ext cx="2328905" cy="584775"/>
              </a:xfrm>
              <a:prstGeom prst="rect">
                <a:avLst/>
              </a:prstGeom>
              <a:noFill/>
            </p:spPr>
            <p:txBody>
              <a:bodyPr wrap="none" rtlCol="0">
                <a:spAutoFit/>
              </a:bodyPr>
              <a:lstStyle/>
              <a:p>
                <a:r>
                  <a:rPr lang="en-US" sz="3200" dirty="0">
                    <a:solidFill>
                      <a:schemeClr val="bg1"/>
                    </a:solidFill>
                  </a:rPr>
                  <a:t>State-wide</a:t>
                </a:r>
              </a:p>
            </p:txBody>
          </p:sp>
        </p:grpSp>
        <p:cxnSp>
          <p:nvCxnSpPr>
            <p:cNvPr id="40" name="Straight Connector 39">
              <a:extLst>
                <a:ext uri="{FF2B5EF4-FFF2-40B4-BE49-F238E27FC236}">
                  <a16:creationId xmlns:a16="http://schemas.microsoft.com/office/drawing/2014/main" id="{B41E2327-832D-FE70-F01E-A1FE5F4C3DBB}"/>
                </a:ext>
              </a:extLst>
            </p:cNvPr>
            <p:cNvCxnSpPr>
              <a:cxnSpLocks/>
            </p:cNvCxnSpPr>
            <p:nvPr/>
          </p:nvCxnSpPr>
          <p:spPr>
            <a:xfrm>
              <a:off x="438737" y="3694754"/>
              <a:ext cx="242341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C6F1A024-5573-7C22-69CE-5324BB832988}"/>
              </a:ext>
            </a:extLst>
          </p:cNvPr>
          <p:cNvSpPr txBox="1"/>
          <p:nvPr/>
        </p:nvSpPr>
        <p:spPr>
          <a:xfrm>
            <a:off x="6278815" y="3512249"/>
            <a:ext cx="2680035" cy="2800767"/>
          </a:xfrm>
          <a:prstGeom prst="rect">
            <a:avLst/>
          </a:prstGeom>
          <a:noFill/>
        </p:spPr>
        <p:txBody>
          <a:bodyPr wrap="square" rtlCol="0">
            <a:spAutoFit/>
          </a:bodyPr>
          <a:lstStyle/>
          <a:p>
            <a:pPr marL="457200" indent="-457200">
              <a:buFont typeface="Arial" panose="020B0604020202020204" pitchFamily="34" charset="0"/>
              <a:buChar char="•"/>
            </a:pPr>
            <a:r>
              <a:rPr lang="en-US" sz="1600" dirty="0">
                <a:solidFill>
                  <a:schemeClr val="bg1"/>
                </a:solidFill>
              </a:rPr>
              <a:t>Does the percentage of electricity generated by fossil fuels impact:</a:t>
            </a:r>
          </a:p>
          <a:p>
            <a:pPr marL="914400" lvl="1" indent="-457200">
              <a:buFont typeface="Arial" panose="020B0604020202020204" pitchFamily="34" charset="0"/>
              <a:buChar char="•"/>
            </a:pPr>
            <a:r>
              <a:rPr lang="en-US" sz="1600" dirty="0">
                <a:solidFill>
                  <a:schemeClr val="bg1"/>
                </a:solidFill>
              </a:rPr>
              <a:t>The price a state’s residents pay for electricity?</a:t>
            </a:r>
          </a:p>
          <a:p>
            <a:pPr marL="914400" lvl="1" indent="-457200">
              <a:buFont typeface="Arial" panose="020B0604020202020204" pitchFamily="34" charset="0"/>
              <a:buChar char="•"/>
            </a:pPr>
            <a:r>
              <a:rPr lang="en-US" sz="1600" dirty="0">
                <a:solidFill>
                  <a:schemeClr val="bg1"/>
                </a:solidFill>
              </a:rPr>
              <a:t>The CO</a:t>
            </a:r>
            <a:r>
              <a:rPr lang="en-US" sz="1600" baseline="-25000" dirty="0">
                <a:solidFill>
                  <a:schemeClr val="bg1"/>
                </a:solidFill>
              </a:rPr>
              <a:t>2</a:t>
            </a:r>
            <a:r>
              <a:rPr lang="en-US" sz="1600" dirty="0">
                <a:solidFill>
                  <a:schemeClr val="bg1"/>
                </a:solidFill>
              </a:rPr>
              <a:t> emissions the state produces?</a:t>
            </a:r>
          </a:p>
        </p:txBody>
      </p:sp>
      <p:grpSp>
        <p:nvGrpSpPr>
          <p:cNvPr id="44" name="Group 43">
            <a:extLst>
              <a:ext uri="{FF2B5EF4-FFF2-40B4-BE49-F238E27FC236}">
                <a16:creationId xmlns:a16="http://schemas.microsoft.com/office/drawing/2014/main" id="{E3D21AB0-B6D5-D307-182C-EE34A21F7D4B}"/>
              </a:ext>
            </a:extLst>
          </p:cNvPr>
          <p:cNvGrpSpPr/>
          <p:nvPr/>
        </p:nvGrpSpPr>
        <p:grpSpPr>
          <a:xfrm>
            <a:off x="9288440" y="2811600"/>
            <a:ext cx="2763691" cy="3740912"/>
            <a:chOff x="256746" y="3136612"/>
            <a:chExt cx="2763691" cy="3418620"/>
          </a:xfrm>
        </p:grpSpPr>
        <p:grpSp>
          <p:nvGrpSpPr>
            <p:cNvPr id="45" name="Group 44">
              <a:extLst>
                <a:ext uri="{FF2B5EF4-FFF2-40B4-BE49-F238E27FC236}">
                  <a16:creationId xmlns:a16="http://schemas.microsoft.com/office/drawing/2014/main" id="{E0073AC8-737C-E9D3-ABA0-36C80A34C45D}"/>
                </a:ext>
              </a:extLst>
            </p:cNvPr>
            <p:cNvGrpSpPr/>
            <p:nvPr/>
          </p:nvGrpSpPr>
          <p:grpSpPr>
            <a:xfrm>
              <a:off x="256746" y="3136612"/>
              <a:ext cx="2763691" cy="3418620"/>
              <a:chOff x="319597" y="3136612"/>
              <a:chExt cx="2956264" cy="3418620"/>
            </a:xfrm>
          </p:grpSpPr>
          <p:sp>
            <p:nvSpPr>
              <p:cNvPr id="47" name="Rectangle 46">
                <a:extLst>
                  <a:ext uri="{FF2B5EF4-FFF2-40B4-BE49-F238E27FC236}">
                    <a16:creationId xmlns:a16="http://schemas.microsoft.com/office/drawing/2014/main" id="{700270A8-BF03-E39B-AF02-B977ED2969D0}"/>
                  </a:ext>
                </a:extLst>
              </p:cNvPr>
              <p:cNvSpPr/>
              <p:nvPr/>
            </p:nvSpPr>
            <p:spPr>
              <a:xfrm>
                <a:off x="319597" y="3136612"/>
                <a:ext cx="2956264" cy="3418620"/>
              </a:xfrm>
              <a:prstGeom prst="rect">
                <a:avLst/>
              </a:prstGeom>
              <a:solidFill>
                <a:schemeClr val="tx1"/>
              </a:solidFill>
              <a:ln>
                <a:noFill/>
              </a:ln>
              <a:effectLst>
                <a:outerShdw blurRad="50800" dist="279400" dir="5040000" sx="96000" sy="96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sp>
            <p:nvSpPr>
              <p:cNvPr id="48" name="TextBox 47">
                <a:extLst>
                  <a:ext uri="{FF2B5EF4-FFF2-40B4-BE49-F238E27FC236}">
                    <a16:creationId xmlns:a16="http://schemas.microsoft.com/office/drawing/2014/main" id="{043D498B-8DD7-B3B8-4E20-2D8DAEA90802}"/>
                  </a:ext>
                </a:extLst>
              </p:cNvPr>
              <p:cNvSpPr txBox="1"/>
              <p:nvPr/>
            </p:nvSpPr>
            <p:spPr>
              <a:xfrm>
                <a:off x="660233" y="3164367"/>
                <a:ext cx="2162579" cy="584775"/>
              </a:xfrm>
              <a:prstGeom prst="rect">
                <a:avLst/>
              </a:prstGeom>
              <a:noFill/>
            </p:spPr>
            <p:txBody>
              <a:bodyPr wrap="none" rtlCol="0">
                <a:spAutoFit/>
              </a:bodyPr>
              <a:lstStyle/>
              <a:p>
                <a:r>
                  <a:rPr lang="en-US" sz="3200" dirty="0">
                    <a:solidFill>
                      <a:schemeClr val="bg1"/>
                    </a:solidFill>
                  </a:rPr>
                  <a:t>By County</a:t>
                </a:r>
              </a:p>
            </p:txBody>
          </p:sp>
        </p:grpSp>
        <p:cxnSp>
          <p:nvCxnSpPr>
            <p:cNvPr id="46" name="Straight Connector 45">
              <a:extLst>
                <a:ext uri="{FF2B5EF4-FFF2-40B4-BE49-F238E27FC236}">
                  <a16:creationId xmlns:a16="http://schemas.microsoft.com/office/drawing/2014/main" id="{D27FBE0D-14F1-747C-E7D4-27C298A5F510}"/>
                </a:ext>
              </a:extLst>
            </p:cNvPr>
            <p:cNvCxnSpPr>
              <a:cxnSpLocks/>
            </p:cNvCxnSpPr>
            <p:nvPr/>
          </p:nvCxnSpPr>
          <p:spPr>
            <a:xfrm>
              <a:off x="438737" y="3694754"/>
              <a:ext cx="242341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9" name="TextBox 48">
            <a:extLst>
              <a:ext uri="{FF2B5EF4-FFF2-40B4-BE49-F238E27FC236}">
                <a16:creationId xmlns:a16="http://schemas.microsoft.com/office/drawing/2014/main" id="{0EBFABD4-01CF-F2F2-8AD4-26B94675635B}"/>
              </a:ext>
            </a:extLst>
          </p:cNvPr>
          <p:cNvSpPr txBox="1"/>
          <p:nvPr/>
        </p:nvSpPr>
        <p:spPr>
          <a:xfrm>
            <a:off x="9297822" y="3471507"/>
            <a:ext cx="2680035" cy="2831544"/>
          </a:xfrm>
          <a:prstGeom prst="rect">
            <a:avLst/>
          </a:prstGeom>
          <a:noFill/>
        </p:spPr>
        <p:txBody>
          <a:bodyPr wrap="square" rtlCol="0">
            <a:spAutoFit/>
          </a:bodyPr>
          <a:lstStyle/>
          <a:p>
            <a:pPr marL="457200" indent="-457200">
              <a:buFont typeface="Arial" panose="020B0604020202020204" pitchFamily="34" charset="0"/>
              <a:buChar char="•"/>
            </a:pPr>
            <a:r>
              <a:rPr lang="en-US" sz="1600" dirty="0">
                <a:solidFill>
                  <a:schemeClr val="bg1"/>
                </a:solidFill>
              </a:rPr>
              <a:t>Is there a correlation between the number of combustion-powered power plants in a county and:</a:t>
            </a:r>
          </a:p>
          <a:p>
            <a:pPr marL="914400" lvl="1" indent="-457200">
              <a:buFont typeface="Arial" panose="020B0604020202020204" pitchFamily="34" charset="0"/>
              <a:buChar char="•"/>
            </a:pPr>
            <a:r>
              <a:rPr lang="en-US" sz="1600" dirty="0">
                <a:solidFill>
                  <a:schemeClr val="bg1"/>
                </a:solidFill>
              </a:rPr>
              <a:t>The air quality in that county</a:t>
            </a:r>
          </a:p>
          <a:p>
            <a:pPr marL="914400" lvl="1" indent="-457200">
              <a:buFont typeface="Arial" panose="020B0604020202020204" pitchFamily="34" charset="0"/>
              <a:buChar char="•"/>
            </a:pPr>
            <a:r>
              <a:rPr lang="en-US" sz="1600" dirty="0">
                <a:solidFill>
                  <a:schemeClr val="bg1"/>
                </a:solidFill>
              </a:rPr>
              <a:t>The median income of that county</a:t>
            </a:r>
          </a:p>
          <a:p>
            <a:pPr marL="457200" indent="-457200">
              <a:buFont typeface="Arial" panose="020B0604020202020204" pitchFamily="34" charset="0"/>
              <a:buChar char="•"/>
            </a:pPr>
            <a:endParaRPr lang="en-US" sz="1600" dirty="0">
              <a:solidFill>
                <a:schemeClr val="bg1"/>
              </a:solidFill>
            </a:endParaRPr>
          </a:p>
        </p:txBody>
      </p:sp>
    </p:spTree>
    <p:extLst>
      <p:ext uri="{BB962C8B-B14F-4D97-AF65-F5344CB8AC3E}">
        <p14:creationId xmlns:p14="http://schemas.microsoft.com/office/powerpoint/2010/main" val="3013479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mph" presetSubtype="0" nodeType="clickEffect">
                                  <p:stCondLst>
                                    <p:cond delay="0"/>
                                  </p:stCondLst>
                                  <p:childTnLst>
                                    <p:set>
                                      <p:cBhvr>
                                        <p:cTn id="16" dur="indefinite"/>
                                        <p:tgtEl>
                                          <p:spTgt spid="26"/>
                                        </p:tgtEl>
                                        <p:attrNameLst>
                                          <p:attrName>style.opacity</p:attrName>
                                        </p:attrNameLst>
                                      </p:cBhvr>
                                      <p:to>
                                        <p:strVal val="0.5"/>
                                      </p:to>
                                    </p:set>
                                    <p:animEffect filter="image" prLst="opacity: 0.5">
                                      <p:cBhvr rctx="IE">
                                        <p:cTn id="17" dur="indefinite"/>
                                        <p:tgtEl>
                                          <p:spTgt spid="26"/>
                                        </p:tgtEl>
                                      </p:cBhvr>
                                    </p:animEffect>
                                  </p:childTnLst>
                                </p:cTn>
                              </p:par>
                              <p:par>
                                <p:cTn id="18" presetID="9" presetClass="emph" presetSubtype="0" grpId="1" nodeType="withEffect">
                                  <p:stCondLst>
                                    <p:cond delay="0"/>
                                  </p:stCondLst>
                                  <p:childTnLst>
                                    <p:set>
                                      <p:cBhvr>
                                        <p:cTn id="19" dur="indefinite"/>
                                        <p:tgtEl>
                                          <p:spTgt spid="10"/>
                                        </p:tgtEl>
                                        <p:attrNameLst>
                                          <p:attrName>style.opacity</p:attrName>
                                        </p:attrNameLst>
                                      </p:cBhvr>
                                      <p:to>
                                        <p:strVal val="0.5"/>
                                      </p:to>
                                    </p:set>
                                    <p:animEffect filter="image" prLst="opacity: 0.5">
                                      <p:cBhvr rctx="IE">
                                        <p:cTn id="20" dur="indefinite"/>
                                        <p:tgtEl>
                                          <p:spTgt spid="10"/>
                                        </p:tgtEl>
                                      </p:cBhvr>
                                    </p:animEffect>
                                  </p:childTnLst>
                                </p:cTn>
                              </p:par>
                              <p:par>
                                <p:cTn id="21" presetID="10"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p:cTn id="32" dur="indefinite"/>
                                        <p:tgtEl>
                                          <p:spTgt spid="27"/>
                                        </p:tgtEl>
                                        <p:attrNameLst>
                                          <p:attrName>style.opacity</p:attrName>
                                        </p:attrNameLst>
                                      </p:cBhvr>
                                      <p:to>
                                        <p:strVal val="0.5"/>
                                      </p:to>
                                    </p:set>
                                    <p:animEffect filter="image" prLst="opacity: 0.5">
                                      <p:cBhvr rctx="IE">
                                        <p:cTn id="33" dur="indefinite"/>
                                        <p:tgtEl>
                                          <p:spTgt spid="27"/>
                                        </p:tgtEl>
                                      </p:cBhvr>
                                    </p:animEffect>
                                  </p:childTnLst>
                                </p:cTn>
                              </p:par>
                              <p:par>
                                <p:cTn id="34" presetID="9" presetClass="emph" presetSubtype="0" grpId="1" nodeType="withEffect">
                                  <p:stCondLst>
                                    <p:cond delay="0"/>
                                  </p:stCondLst>
                                  <p:childTnLst>
                                    <p:set>
                                      <p:cBhvr>
                                        <p:cTn id="35" dur="indefinite"/>
                                        <p:tgtEl>
                                          <p:spTgt spid="32"/>
                                        </p:tgtEl>
                                        <p:attrNameLst>
                                          <p:attrName>style.opacity</p:attrName>
                                        </p:attrNameLst>
                                      </p:cBhvr>
                                      <p:to>
                                        <p:strVal val="0.5"/>
                                      </p:to>
                                    </p:set>
                                    <p:animEffect filter="image" prLst="opacity: 0.5">
                                      <p:cBhvr rctx="IE">
                                        <p:cTn id="36" dur="indefinite"/>
                                        <p:tgtEl>
                                          <p:spTgt spid="32"/>
                                        </p:tgtEl>
                                      </p:cBhvr>
                                    </p:animEffect>
                                  </p:childTnLst>
                                </p:cTn>
                              </p:par>
                              <p:par>
                                <p:cTn id="37" presetID="10" presetClass="entr" presetSubtype="0"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500"/>
                                        <p:tgtEl>
                                          <p:spTgt spid="3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fade">
                                      <p:cBhvr>
                                        <p:cTn id="44" dur="500"/>
                                        <p:tgtEl>
                                          <p:spTgt spid="43"/>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mph" presetSubtype="0" nodeType="clickEffect">
                                  <p:stCondLst>
                                    <p:cond delay="0"/>
                                  </p:stCondLst>
                                  <p:childTnLst>
                                    <p:set>
                                      <p:cBhvr>
                                        <p:cTn id="48" dur="indefinite"/>
                                        <p:tgtEl>
                                          <p:spTgt spid="38"/>
                                        </p:tgtEl>
                                        <p:attrNameLst>
                                          <p:attrName>style.opacity</p:attrName>
                                        </p:attrNameLst>
                                      </p:cBhvr>
                                      <p:to>
                                        <p:strVal val="0.5"/>
                                      </p:to>
                                    </p:set>
                                    <p:animEffect filter="image" prLst="opacity: 0.5">
                                      <p:cBhvr rctx="IE">
                                        <p:cTn id="49" dur="indefinite"/>
                                        <p:tgtEl>
                                          <p:spTgt spid="38"/>
                                        </p:tgtEl>
                                      </p:cBhvr>
                                    </p:animEffect>
                                  </p:childTnLst>
                                </p:cTn>
                              </p:par>
                              <p:par>
                                <p:cTn id="50" presetID="9" presetClass="emph" presetSubtype="0" grpId="1" nodeType="withEffect">
                                  <p:stCondLst>
                                    <p:cond delay="0"/>
                                  </p:stCondLst>
                                  <p:childTnLst>
                                    <p:set>
                                      <p:cBhvr>
                                        <p:cTn id="51" dur="indefinite"/>
                                        <p:tgtEl>
                                          <p:spTgt spid="43"/>
                                        </p:tgtEl>
                                        <p:attrNameLst>
                                          <p:attrName>style.opacity</p:attrName>
                                        </p:attrNameLst>
                                      </p:cBhvr>
                                      <p:to>
                                        <p:strVal val="0.5"/>
                                      </p:to>
                                    </p:set>
                                    <p:animEffect filter="image" prLst="opacity: 0.5">
                                      <p:cBhvr rctx="IE">
                                        <p:cTn id="52" dur="indefinite"/>
                                        <p:tgtEl>
                                          <p:spTgt spid="43"/>
                                        </p:tgtEl>
                                      </p:cBhvr>
                                    </p:animEffect>
                                  </p:childTnLst>
                                </p:cTn>
                              </p:par>
                              <p:par>
                                <p:cTn id="53" presetID="10" presetClass="entr" presetSubtype="0" fill="hold" nodeType="with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500"/>
                                        <p:tgtEl>
                                          <p:spTgt spid="49"/>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mph" presetSubtype="0" nodeType="clickEffect">
                                  <p:stCondLst>
                                    <p:cond delay="0"/>
                                  </p:stCondLst>
                                  <p:childTnLst>
                                    <p:set>
                                      <p:cBhvr>
                                        <p:cTn id="64" dur="indefinite"/>
                                        <p:tgtEl>
                                          <p:spTgt spid="44"/>
                                        </p:tgtEl>
                                        <p:attrNameLst>
                                          <p:attrName>style.opacity</p:attrName>
                                        </p:attrNameLst>
                                      </p:cBhvr>
                                      <p:to>
                                        <p:strVal val="0.5"/>
                                      </p:to>
                                    </p:set>
                                    <p:animEffect filter="image" prLst="opacity: 0.5">
                                      <p:cBhvr rctx="IE">
                                        <p:cTn id="65" dur="indefinite"/>
                                        <p:tgtEl>
                                          <p:spTgt spid="44"/>
                                        </p:tgtEl>
                                      </p:cBhvr>
                                    </p:animEffect>
                                  </p:childTnLst>
                                </p:cTn>
                              </p:par>
                              <p:par>
                                <p:cTn id="66" presetID="9" presetClass="emph" presetSubtype="0" grpId="1" nodeType="withEffect">
                                  <p:stCondLst>
                                    <p:cond delay="0"/>
                                  </p:stCondLst>
                                  <p:childTnLst>
                                    <p:set>
                                      <p:cBhvr>
                                        <p:cTn id="67" dur="indefinite"/>
                                        <p:tgtEl>
                                          <p:spTgt spid="49"/>
                                        </p:tgtEl>
                                        <p:attrNameLst>
                                          <p:attrName>style.opacity</p:attrName>
                                        </p:attrNameLst>
                                      </p:cBhvr>
                                      <p:to>
                                        <p:strVal val="0.5"/>
                                      </p:to>
                                    </p:set>
                                    <p:animEffect filter="image" prLst="opacity: 0.5">
                                      <p:cBhvr rctx="IE">
                                        <p:cTn id="68" dur="indefinite"/>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32" grpId="0"/>
      <p:bldP spid="32" grpId="1"/>
      <p:bldP spid="43" grpId="0"/>
      <p:bldP spid="43" grpId="1"/>
      <p:bldP spid="49" grpId="0"/>
      <p:bldP spid="49"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60DE-D174-35A5-AD87-1D7EA826EF62}"/>
              </a:ext>
            </a:extLst>
          </p:cNvPr>
          <p:cNvSpPr>
            <a:spLocks noGrp="1"/>
          </p:cNvSpPr>
          <p:nvPr>
            <p:ph type="title"/>
          </p:nvPr>
        </p:nvSpPr>
        <p:spPr>
          <a:xfrm>
            <a:off x="157135" y="1200268"/>
            <a:ext cx="10175585" cy="659012"/>
          </a:xfrm>
        </p:spPr>
        <p:txBody>
          <a:bodyPr>
            <a:noAutofit/>
          </a:bodyPr>
          <a:lstStyle/>
          <a:p>
            <a:r>
              <a:rPr lang="en-US" b="1" dirty="0">
                <a:solidFill>
                  <a:schemeClr val="accent1"/>
                </a:solidFill>
              </a:rPr>
              <a:t>Global: </a:t>
            </a:r>
            <a:r>
              <a:rPr lang="en-US" dirty="0"/>
              <a:t>Does the location of power plants across the world follow any particular pattern?</a:t>
            </a:r>
            <a:br>
              <a:rPr lang="en-US" dirty="0"/>
            </a:br>
            <a:endParaRPr lang="en-US" b="1" dirty="0"/>
          </a:p>
        </p:txBody>
      </p:sp>
      <p:sp>
        <p:nvSpPr>
          <p:cNvPr id="3" name="Content Placeholder 2">
            <a:extLst>
              <a:ext uri="{FF2B5EF4-FFF2-40B4-BE49-F238E27FC236}">
                <a16:creationId xmlns:a16="http://schemas.microsoft.com/office/drawing/2014/main" id="{985975CA-A786-C88E-5E1A-4F5684AF055F}"/>
              </a:ext>
            </a:extLst>
          </p:cNvPr>
          <p:cNvSpPr>
            <a:spLocks noGrp="1"/>
          </p:cNvSpPr>
          <p:nvPr>
            <p:ph idx="1"/>
          </p:nvPr>
        </p:nvSpPr>
        <p:spPr>
          <a:xfrm>
            <a:off x="157135" y="2097542"/>
            <a:ext cx="11760545" cy="1885178"/>
          </a:xfrm>
          <a:solidFill>
            <a:schemeClr val="tx1">
              <a:lumMod val="85000"/>
            </a:schemeClr>
          </a:solidFill>
        </p:spPr>
        <p:txBody>
          <a:bodyPr>
            <a:normAutofit/>
          </a:bodyPr>
          <a:lstStyle/>
          <a:p>
            <a:pPr marL="0" indent="0">
              <a:buNone/>
            </a:pPr>
            <a:r>
              <a:rPr lang="en-US" sz="3600" u="sng" dirty="0">
                <a:solidFill>
                  <a:schemeClr val="bg1"/>
                </a:solidFill>
                <a:effectLst/>
              </a:rPr>
              <a:t>Data analysis:</a:t>
            </a:r>
          </a:p>
          <a:p>
            <a:r>
              <a:rPr lang="en-US" sz="3600" dirty="0">
                <a:solidFill>
                  <a:schemeClr val="bg1"/>
                </a:solidFill>
                <a:effectLst/>
              </a:rPr>
              <a:t>The csv file already contained latitude and longitude so we were able to use </a:t>
            </a:r>
            <a:r>
              <a:rPr lang="en-US" sz="3600" dirty="0" err="1">
                <a:solidFill>
                  <a:schemeClr val="bg1"/>
                </a:solidFill>
                <a:effectLst/>
              </a:rPr>
              <a:t>hvplot</a:t>
            </a:r>
            <a:r>
              <a:rPr lang="en-US" sz="3600" dirty="0">
                <a:solidFill>
                  <a:schemeClr val="bg1"/>
                </a:solidFill>
                <a:effectLst/>
              </a:rPr>
              <a:t> to plot these</a:t>
            </a:r>
          </a:p>
        </p:txBody>
      </p:sp>
      <p:pic>
        <p:nvPicPr>
          <p:cNvPr id="7170" name="Picture 2" descr="GLOBE Home Page - GLOBE.gov">
            <a:extLst>
              <a:ext uri="{FF2B5EF4-FFF2-40B4-BE49-F238E27FC236}">
                <a16:creationId xmlns:a16="http://schemas.microsoft.com/office/drawing/2014/main" id="{899E7D37-1380-B170-CF4B-401AC70C82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61843" y="686258"/>
            <a:ext cx="1173022" cy="117302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13C035FF-3738-EA1C-51C3-7A03DC449AB7}"/>
              </a:ext>
            </a:extLst>
          </p:cNvPr>
          <p:cNvGrpSpPr/>
          <p:nvPr/>
        </p:nvGrpSpPr>
        <p:grpSpPr>
          <a:xfrm>
            <a:off x="1168400" y="4299580"/>
            <a:ext cx="9079906" cy="2080900"/>
            <a:chOff x="1168400" y="4299580"/>
            <a:chExt cx="9079906" cy="2080900"/>
          </a:xfrm>
        </p:grpSpPr>
        <p:pic>
          <p:nvPicPr>
            <p:cNvPr id="5" name="Picture 4">
              <a:extLst>
                <a:ext uri="{FF2B5EF4-FFF2-40B4-BE49-F238E27FC236}">
                  <a16:creationId xmlns:a16="http://schemas.microsoft.com/office/drawing/2014/main" id="{8EE9C5A2-B471-01B1-9291-F2DB253129D8}"/>
                </a:ext>
              </a:extLst>
            </p:cNvPr>
            <p:cNvPicPr>
              <a:picLocks noChangeAspect="1"/>
            </p:cNvPicPr>
            <p:nvPr/>
          </p:nvPicPr>
          <p:blipFill>
            <a:blip r:embed="rId4"/>
            <a:stretch>
              <a:fillRect/>
            </a:stretch>
          </p:blipFill>
          <p:spPr>
            <a:xfrm>
              <a:off x="1168400" y="4338320"/>
              <a:ext cx="3630507" cy="2042160"/>
            </a:xfrm>
            <a:prstGeom prst="rect">
              <a:avLst/>
            </a:prstGeom>
          </p:spPr>
        </p:pic>
        <p:pic>
          <p:nvPicPr>
            <p:cNvPr id="6" name="Picture 5">
              <a:extLst>
                <a:ext uri="{FF2B5EF4-FFF2-40B4-BE49-F238E27FC236}">
                  <a16:creationId xmlns:a16="http://schemas.microsoft.com/office/drawing/2014/main" id="{BC10C684-6F68-93F8-E22D-0890F786BE4D}"/>
                </a:ext>
              </a:extLst>
            </p:cNvPr>
            <p:cNvPicPr>
              <a:picLocks noChangeAspect="1"/>
            </p:cNvPicPr>
            <p:nvPr/>
          </p:nvPicPr>
          <p:blipFill>
            <a:blip r:embed="rId5"/>
            <a:stretch>
              <a:fillRect/>
            </a:stretch>
          </p:blipFill>
          <p:spPr>
            <a:xfrm>
              <a:off x="7299614" y="4299580"/>
              <a:ext cx="2948692" cy="2080900"/>
            </a:xfrm>
            <a:prstGeom prst="rect">
              <a:avLst/>
            </a:prstGeom>
          </p:spPr>
        </p:pic>
        <p:sp>
          <p:nvSpPr>
            <p:cNvPr id="7" name="Arrow: Right 6">
              <a:extLst>
                <a:ext uri="{FF2B5EF4-FFF2-40B4-BE49-F238E27FC236}">
                  <a16:creationId xmlns:a16="http://schemas.microsoft.com/office/drawing/2014/main" id="{EE623B1C-99F2-B072-1B7B-40A41919C9AE}"/>
                </a:ext>
              </a:extLst>
            </p:cNvPr>
            <p:cNvSpPr/>
            <p:nvPr/>
          </p:nvSpPr>
          <p:spPr>
            <a:xfrm>
              <a:off x="5419340" y="4710110"/>
              <a:ext cx="1259840" cy="12598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3682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60DE-D174-35A5-AD87-1D7EA826EF62}"/>
              </a:ext>
            </a:extLst>
          </p:cNvPr>
          <p:cNvSpPr>
            <a:spLocks noGrp="1"/>
          </p:cNvSpPr>
          <p:nvPr>
            <p:ph type="title"/>
          </p:nvPr>
        </p:nvSpPr>
        <p:spPr>
          <a:xfrm>
            <a:off x="157135" y="1200268"/>
            <a:ext cx="10175585" cy="659012"/>
          </a:xfrm>
        </p:spPr>
        <p:txBody>
          <a:bodyPr>
            <a:noAutofit/>
          </a:bodyPr>
          <a:lstStyle/>
          <a:p>
            <a:r>
              <a:rPr lang="en-US" b="1" dirty="0">
                <a:solidFill>
                  <a:schemeClr val="accent1"/>
                </a:solidFill>
              </a:rPr>
              <a:t>Global: </a:t>
            </a:r>
            <a:r>
              <a:rPr lang="en-US" dirty="0"/>
              <a:t>Does the location of power plants across the world follow any particular pattern?</a:t>
            </a:r>
            <a:br>
              <a:rPr lang="en-US" dirty="0"/>
            </a:br>
            <a:endParaRPr lang="en-US" b="1" dirty="0"/>
          </a:p>
        </p:txBody>
      </p:sp>
      <p:pic>
        <p:nvPicPr>
          <p:cNvPr id="6" name="Picture 2" descr="GLOBE Home Page - GLOBE.gov">
            <a:extLst>
              <a:ext uri="{FF2B5EF4-FFF2-40B4-BE49-F238E27FC236}">
                <a16:creationId xmlns:a16="http://schemas.microsoft.com/office/drawing/2014/main" id="{537A3629-3A75-B8EA-70CA-182999F92A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61843" y="686258"/>
            <a:ext cx="1173022" cy="117302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579BAAA1-EF68-C837-ECEC-973A27751339}"/>
              </a:ext>
            </a:extLst>
          </p:cNvPr>
          <p:cNvSpPr/>
          <p:nvPr/>
        </p:nvSpPr>
        <p:spPr>
          <a:xfrm>
            <a:off x="7083706" y="2093408"/>
            <a:ext cx="3669175" cy="273631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A25F449-4C5F-0A26-DEDD-FAF40DFEFB44}"/>
              </a:ext>
            </a:extLst>
          </p:cNvPr>
          <p:cNvSpPr txBox="1"/>
          <p:nvPr/>
        </p:nvSpPr>
        <p:spPr>
          <a:xfrm>
            <a:off x="7083707" y="2042968"/>
            <a:ext cx="1099981" cy="584775"/>
          </a:xfrm>
          <a:prstGeom prst="rect">
            <a:avLst/>
          </a:prstGeom>
          <a:noFill/>
        </p:spPr>
        <p:txBody>
          <a:bodyPr wrap="none" rtlCol="0">
            <a:spAutoFit/>
          </a:bodyPr>
          <a:lstStyle/>
          <a:p>
            <a:r>
              <a:rPr lang="en-US" sz="3200" dirty="0">
                <a:solidFill>
                  <a:srgbClr val="F2CA00"/>
                </a:solidFill>
              </a:rPr>
              <a:t>Solar</a:t>
            </a:r>
          </a:p>
        </p:txBody>
      </p:sp>
      <p:sp>
        <p:nvSpPr>
          <p:cNvPr id="11" name="TextBox 10">
            <a:extLst>
              <a:ext uri="{FF2B5EF4-FFF2-40B4-BE49-F238E27FC236}">
                <a16:creationId xmlns:a16="http://schemas.microsoft.com/office/drawing/2014/main" id="{8BAF6B21-2BDC-A599-2974-FCF26432EC35}"/>
              </a:ext>
            </a:extLst>
          </p:cNvPr>
          <p:cNvSpPr txBox="1"/>
          <p:nvPr/>
        </p:nvSpPr>
        <p:spPr>
          <a:xfrm>
            <a:off x="7083706" y="2573839"/>
            <a:ext cx="2683748" cy="584775"/>
          </a:xfrm>
          <a:prstGeom prst="rect">
            <a:avLst/>
          </a:prstGeom>
          <a:noFill/>
        </p:spPr>
        <p:txBody>
          <a:bodyPr wrap="none" rtlCol="0">
            <a:spAutoFit/>
          </a:bodyPr>
          <a:lstStyle/>
          <a:p>
            <a:r>
              <a:rPr lang="en-US" sz="3200" dirty="0">
                <a:solidFill>
                  <a:srgbClr val="0000FF"/>
                </a:solidFill>
              </a:rPr>
              <a:t>Hydroelectric</a:t>
            </a:r>
          </a:p>
        </p:txBody>
      </p:sp>
      <p:sp>
        <p:nvSpPr>
          <p:cNvPr id="12" name="TextBox 11">
            <a:extLst>
              <a:ext uri="{FF2B5EF4-FFF2-40B4-BE49-F238E27FC236}">
                <a16:creationId xmlns:a16="http://schemas.microsoft.com/office/drawing/2014/main" id="{42C1F902-51F5-2DBB-803D-3364DF4C5D32}"/>
              </a:ext>
            </a:extLst>
          </p:cNvPr>
          <p:cNvSpPr txBox="1"/>
          <p:nvPr/>
        </p:nvSpPr>
        <p:spPr>
          <a:xfrm>
            <a:off x="7083705" y="3609705"/>
            <a:ext cx="2332690" cy="584775"/>
          </a:xfrm>
          <a:prstGeom prst="rect">
            <a:avLst/>
          </a:prstGeom>
          <a:noFill/>
        </p:spPr>
        <p:txBody>
          <a:bodyPr wrap="none" rtlCol="0">
            <a:spAutoFit/>
          </a:bodyPr>
          <a:lstStyle/>
          <a:p>
            <a:r>
              <a:rPr lang="en-US" sz="3200" dirty="0">
                <a:solidFill>
                  <a:schemeClr val="tx1">
                    <a:lumMod val="50000"/>
                  </a:schemeClr>
                </a:solidFill>
              </a:rPr>
              <a:t>Natural Gas</a:t>
            </a:r>
          </a:p>
        </p:txBody>
      </p:sp>
      <p:sp>
        <p:nvSpPr>
          <p:cNvPr id="13" name="TextBox 12">
            <a:extLst>
              <a:ext uri="{FF2B5EF4-FFF2-40B4-BE49-F238E27FC236}">
                <a16:creationId xmlns:a16="http://schemas.microsoft.com/office/drawing/2014/main" id="{1C481258-3D86-7A6A-8719-FFAC87C080FD}"/>
              </a:ext>
            </a:extLst>
          </p:cNvPr>
          <p:cNvSpPr txBox="1"/>
          <p:nvPr/>
        </p:nvSpPr>
        <p:spPr>
          <a:xfrm>
            <a:off x="7083705" y="4156874"/>
            <a:ext cx="987771" cy="584775"/>
          </a:xfrm>
          <a:prstGeom prst="rect">
            <a:avLst/>
          </a:prstGeom>
          <a:noFill/>
        </p:spPr>
        <p:txBody>
          <a:bodyPr wrap="none" rtlCol="0">
            <a:spAutoFit/>
          </a:bodyPr>
          <a:lstStyle/>
          <a:p>
            <a:r>
              <a:rPr lang="en-US" sz="3200" dirty="0">
                <a:solidFill>
                  <a:schemeClr val="bg1"/>
                </a:solidFill>
              </a:rPr>
              <a:t>Coal</a:t>
            </a:r>
          </a:p>
        </p:txBody>
      </p:sp>
      <p:pic>
        <p:nvPicPr>
          <p:cNvPr id="16" name="Picture 15">
            <a:extLst>
              <a:ext uri="{FF2B5EF4-FFF2-40B4-BE49-F238E27FC236}">
                <a16:creationId xmlns:a16="http://schemas.microsoft.com/office/drawing/2014/main" id="{6F27DBA5-6572-3B03-1A14-BCAA2ADE6A89}"/>
              </a:ext>
            </a:extLst>
          </p:cNvPr>
          <p:cNvPicPr>
            <a:picLocks noChangeAspect="1"/>
          </p:cNvPicPr>
          <p:nvPr/>
        </p:nvPicPr>
        <p:blipFill>
          <a:blip r:embed="rId4"/>
          <a:stretch>
            <a:fillRect/>
          </a:stretch>
        </p:blipFill>
        <p:spPr>
          <a:xfrm>
            <a:off x="157135" y="2093412"/>
            <a:ext cx="6648329" cy="4691743"/>
          </a:xfrm>
          <a:prstGeom prst="rect">
            <a:avLst/>
          </a:prstGeom>
        </p:spPr>
      </p:pic>
      <p:pic>
        <p:nvPicPr>
          <p:cNvPr id="8" name="Picture 7">
            <a:extLst>
              <a:ext uri="{FF2B5EF4-FFF2-40B4-BE49-F238E27FC236}">
                <a16:creationId xmlns:a16="http://schemas.microsoft.com/office/drawing/2014/main" id="{1BEBAE68-03AC-DA49-0BE5-D7D84D383315}"/>
              </a:ext>
            </a:extLst>
          </p:cNvPr>
          <p:cNvPicPr>
            <a:picLocks noChangeAspect="1"/>
          </p:cNvPicPr>
          <p:nvPr/>
        </p:nvPicPr>
        <p:blipFill>
          <a:blip r:embed="rId5"/>
          <a:stretch>
            <a:fillRect/>
          </a:stretch>
        </p:blipFill>
        <p:spPr>
          <a:xfrm>
            <a:off x="157134" y="2093411"/>
            <a:ext cx="6648329" cy="4691743"/>
          </a:xfrm>
          <a:prstGeom prst="rect">
            <a:avLst/>
          </a:prstGeom>
        </p:spPr>
      </p:pic>
      <p:pic>
        <p:nvPicPr>
          <p:cNvPr id="20" name="Picture 19">
            <a:extLst>
              <a:ext uri="{FF2B5EF4-FFF2-40B4-BE49-F238E27FC236}">
                <a16:creationId xmlns:a16="http://schemas.microsoft.com/office/drawing/2014/main" id="{BF9D3360-212B-8CFB-3715-35F76B02918B}"/>
              </a:ext>
            </a:extLst>
          </p:cNvPr>
          <p:cNvPicPr>
            <a:picLocks noChangeAspect="1"/>
          </p:cNvPicPr>
          <p:nvPr/>
        </p:nvPicPr>
        <p:blipFill>
          <a:blip r:embed="rId6"/>
          <a:stretch>
            <a:fillRect/>
          </a:stretch>
        </p:blipFill>
        <p:spPr>
          <a:xfrm>
            <a:off x="190053" y="2093410"/>
            <a:ext cx="6648329" cy="4691743"/>
          </a:xfrm>
          <a:prstGeom prst="rect">
            <a:avLst/>
          </a:prstGeom>
        </p:spPr>
      </p:pic>
      <p:pic>
        <p:nvPicPr>
          <p:cNvPr id="18" name="Picture 17">
            <a:extLst>
              <a:ext uri="{FF2B5EF4-FFF2-40B4-BE49-F238E27FC236}">
                <a16:creationId xmlns:a16="http://schemas.microsoft.com/office/drawing/2014/main" id="{96314253-70FA-3E60-015D-B3038C908471}"/>
              </a:ext>
            </a:extLst>
          </p:cNvPr>
          <p:cNvPicPr>
            <a:picLocks noChangeAspect="1"/>
          </p:cNvPicPr>
          <p:nvPr/>
        </p:nvPicPr>
        <p:blipFill>
          <a:blip r:embed="rId7"/>
          <a:stretch>
            <a:fillRect/>
          </a:stretch>
        </p:blipFill>
        <p:spPr>
          <a:xfrm>
            <a:off x="157134" y="2093408"/>
            <a:ext cx="6648329" cy="4691743"/>
          </a:xfrm>
          <a:prstGeom prst="rect">
            <a:avLst/>
          </a:prstGeom>
        </p:spPr>
      </p:pic>
      <p:sp>
        <p:nvSpPr>
          <p:cNvPr id="21" name="TextBox 20">
            <a:extLst>
              <a:ext uri="{FF2B5EF4-FFF2-40B4-BE49-F238E27FC236}">
                <a16:creationId xmlns:a16="http://schemas.microsoft.com/office/drawing/2014/main" id="{1DDCD1BB-ED31-6818-CBD7-F55F434580DF}"/>
              </a:ext>
            </a:extLst>
          </p:cNvPr>
          <p:cNvSpPr txBox="1"/>
          <p:nvPr/>
        </p:nvSpPr>
        <p:spPr>
          <a:xfrm>
            <a:off x="7070464" y="3060585"/>
            <a:ext cx="1596912" cy="584775"/>
          </a:xfrm>
          <a:prstGeom prst="rect">
            <a:avLst/>
          </a:prstGeom>
          <a:noFill/>
        </p:spPr>
        <p:txBody>
          <a:bodyPr wrap="none" rtlCol="0">
            <a:spAutoFit/>
          </a:bodyPr>
          <a:lstStyle/>
          <a:p>
            <a:r>
              <a:rPr lang="en-US" sz="3200" dirty="0">
                <a:solidFill>
                  <a:srgbClr val="3B973F"/>
                </a:solidFill>
              </a:rPr>
              <a:t>Nuclear</a:t>
            </a:r>
          </a:p>
        </p:txBody>
      </p:sp>
      <p:pic>
        <p:nvPicPr>
          <p:cNvPr id="23" name="Picture 22">
            <a:extLst>
              <a:ext uri="{FF2B5EF4-FFF2-40B4-BE49-F238E27FC236}">
                <a16:creationId xmlns:a16="http://schemas.microsoft.com/office/drawing/2014/main" id="{651DD375-FE6B-4340-1658-CF10FB8428A7}"/>
              </a:ext>
            </a:extLst>
          </p:cNvPr>
          <p:cNvPicPr>
            <a:picLocks noChangeAspect="1"/>
          </p:cNvPicPr>
          <p:nvPr/>
        </p:nvPicPr>
        <p:blipFill>
          <a:blip r:embed="rId8"/>
          <a:stretch>
            <a:fillRect/>
          </a:stretch>
        </p:blipFill>
        <p:spPr>
          <a:xfrm>
            <a:off x="157133" y="2121978"/>
            <a:ext cx="6648329" cy="4691743"/>
          </a:xfrm>
          <a:prstGeom prst="rect">
            <a:avLst/>
          </a:prstGeom>
        </p:spPr>
      </p:pic>
      <p:grpSp>
        <p:nvGrpSpPr>
          <p:cNvPr id="15" name="Group 14">
            <a:extLst>
              <a:ext uri="{FF2B5EF4-FFF2-40B4-BE49-F238E27FC236}">
                <a16:creationId xmlns:a16="http://schemas.microsoft.com/office/drawing/2014/main" id="{B170F104-CB76-2191-E425-A873F39017B3}"/>
              </a:ext>
            </a:extLst>
          </p:cNvPr>
          <p:cNvGrpSpPr/>
          <p:nvPr/>
        </p:nvGrpSpPr>
        <p:grpSpPr>
          <a:xfrm>
            <a:off x="3323481" y="6598273"/>
            <a:ext cx="636713" cy="215444"/>
            <a:chOff x="3323481" y="6598273"/>
            <a:chExt cx="636713" cy="215444"/>
          </a:xfrm>
        </p:grpSpPr>
        <p:sp>
          <p:nvSpPr>
            <p:cNvPr id="4" name="Rectangle 3">
              <a:extLst>
                <a:ext uri="{FF2B5EF4-FFF2-40B4-BE49-F238E27FC236}">
                  <a16:creationId xmlns:a16="http://schemas.microsoft.com/office/drawing/2014/main" id="{45709C00-A6A5-566A-13EF-43E362F78AD4}"/>
                </a:ext>
              </a:extLst>
            </p:cNvPr>
            <p:cNvSpPr/>
            <p:nvPr/>
          </p:nvSpPr>
          <p:spPr>
            <a:xfrm>
              <a:off x="3481297" y="6677430"/>
              <a:ext cx="321083" cy="1077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BADC73C-3BEA-BD51-8A29-99F75DB161FD}"/>
                </a:ext>
              </a:extLst>
            </p:cNvPr>
            <p:cNvSpPr txBox="1"/>
            <p:nvPr/>
          </p:nvSpPr>
          <p:spPr>
            <a:xfrm>
              <a:off x="3323481" y="6598273"/>
              <a:ext cx="636713" cy="215444"/>
            </a:xfrm>
            <a:prstGeom prst="rect">
              <a:avLst/>
            </a:prstGeom>
            <a:noFill/>
          </p:spPr>
          <p:txBody>
            <a:bodyPr wrap="none" rtlCol="0">
              <a:spAutoFit/>
            </a:bodyPr>
            <a:lstStyle/>
            <a:p>
              <a:r>
                <a:rPr lang="en-US" sz="800" dirty="0">
                  <a:solidFill>
                    <a:schemeClr val="bg1"/>
                  </a:solidFill>
                </a:rPr>
                <a:t>Longitude</a:t>
              </a:r>
            </a:p>
          </p:txBody>
        </p:sp>
      </p:grpSp>
      <p:grpSp>
        <p:nvGrpSpPr>
          <p:cNvPr id="14" name="Group 13">
            <a:extLst>
              <a:ext uri="{FF2B5EF4-FFF2-40B4-BE49-F238E27FC236}">
                <a16:creationId xmlns:a16="http://schemas.microsoft.com/office/drawing/2014/main" id="{3D3B0237-3B68-1F6C-7659-7E425DFC2DBF}"/>
              </a:ext>
            </a:extLst>
          </p:cNvPr>
          <p:cNvGrpSpPr/>
          <p:nvPr/>
        </p:nvGrpSpPr>
        <p:grpSpPr>
          <a:xfrm rot="16200000">
            <a:off x="-19644" y="4202782"/>
            <a:ext cx="569387" cy="215444"/>
            <a:chOff x="3509545" y="6750676"/>
            <a:chExt cx="569387" cy="215444"/>
          </a:xfrm>
        </p:grpSpPr>
        <p:sp>
          <p:nvSpPr>
            <p:cNvPr id="5" name="Rectangle 4">
              <a:extLst>
                <a:ext uri="{FF2B5EF4-FFF2-40B4-BE49-F238E27FC236}">
                  <a16:creationId xmlns:a16="http://schemas.microsoft.com/office/drawing/2014/main" id="{5CC48DC1-7802-DBE8-C6C4-47A240A94992}"/>
                </a:ext>
              </a:extLst>
            </p:cNvPr>
            <p:cNvSpPr/>
            <p:nvPr/>
          </p:nvSpPr>
          <p:spPr>
            <a:xfrm>
              <a:off x="3633697" y="6829830"/>
              <a:ext cx="321083" cy="1077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D63180D-203A-8AAF-2140-8BFF4437C2EC}"/>
                </a:ext>
              </a:extLst>
            </p:cNvPr>
            <p:cNvSpPr txBox="1"/>
            <p:nvPr/>
          </p:nvSpPr>
          <p:spPr>
            <a:xfrm>
              <a:off x="3509545" y="6750676"/>
              <a:ext cx="569387" cy="215444"/>
            </a:xfrm>
            <a:prstGeom prst="rect">
              <a:avLst/>
            </a:prstGeom>
            <a:noFill/>
          </p:spPr>
          <p:txBody>
            <a:bodyPr wrap="none" rtlCol="0">
              <a:spAutoFit/>
            </a:bodyPr>
            <a:lstStyle/>
            <a:p>
              <a:r>
                <a:rPr lang="en-US" sz="800" dirty="0">
                  <a:solidFill>
                    <a:schemeClr val="bg1"/>
                  </a:solidFill>
                </a:rPr>
                <a:t>Latitude</a:t>
              </a:r>
            </a:p>
          </p:txBody>
        </p:sp>
      </p:grpSp>
    </p:spTree>
    <p:extLst>
      <p:ext uri="{BB962C8B-B14F-4D97-AF65-F5344CB8AC3E}">
        <p14:creationId xmlns:p14="http://schemas.microsoft.com/office/powerpoint/2010/main" val="108301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nodeType="withEffect">
                                  <p:stCondLst>
                                    <p:cond delay="0"/>
                                  </p:stCondLst>
                                  <p:childTnLst>
                                    <p:set>
                                      <p:cBhvr>
                                        <p:cTn id="42" dur="1" fill="hold">
                                          <p:stCondLst>
                                            <p:cond delay="0"/>
                                          </p:stCondLst>
                                        </p:cTn>
                                        <p:tgtEl>
                                          <p:spTgt spid="12">
                                            <p:txEl>
                                              <p:pRg st="0" end="0"/>
                                            </p:txEl>
                                          </p:spTgt>
                                        </p:tgtEl>
                                        <p:attrNameLst>
                                          <p:attrName>style.visibility</p:attrName>
                                        </p:attrNameLst>
                                      </p:cBhvr>
                                      <p:to>
                                        <p:strVal val="visible"/>
                                      </p:to>
                                    </p:set>
                                    <p:animEffect transition="in" filter="fade">
                                      <p:cBhvr>
                                        <p:cTn id="43" dur="500"/>
                                        <p:tgtEl>
                                          <p:spTgt spid="12">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P spid="13" grpId="0"/>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9C5EDB82-9963-1C20-67B2-38E6D34F1A11}"/>
              </a:ext>
            </a:extLst>
          </p:cNvPr>
          <p:cNvGrpSpPr/>
          <p:nvPr/>
        </p:nvGrpSpPr>
        <p:grpSpPr>
          <a:xfrm>
            <a:off x="148483" y="2094870"/>
            <a:ext cx="7627238" cy="4447437"/>
            <a:chOff x="148483" y="2094870"/>
            <a:chExt cx="7627238" cy="4447437"/>
          </a:xfrm>
        </p:grpSpPr>
        <p:pic>
          <p:nvPicPr>
            <p:cNvPr id="4" name="Picture 3">
              <a:extLst>
                <a:ext uri="{FF2B5EF4-FFF2-40B4-BE49-F238E27FC236}">
                  <a16:creationId xmlns:a16="http://schemas.microsoft.com/office/drawing/2014/main" id="{EFC4C3DB-8EBB-C82A-BAC7-48D042E4B44C}"/>
                </a:ext>
              </a:extLst>
            </p:cNvPr>
            <p:cNvPicPr>
              <a:picLocks noChangeAspect="1"/>
            </p:cNvPicPr>
            <p:nvPr/>
          </p:nvPicPr>
          <p:blipFill>
            <a:blip r:embed="rId3"/>
            <a:stretch>
              <a:fillRect/>
            </a:stretch>
          </p:blipFill>
          <p:spPr>
            <a:xfrm>
              <a:off x="157135" y="2094870"/>
              <a:ext cx="7618586" cy="4447437"/>
            </a:xfrm>
            <a:prstGeom prst="rect">
              <a:avLst/>
            </a:prstGeom>
          </p:spPr>
        </p:pic>
        <p:grpSp>
          <p:nvGrpSpPr>
            <p:cNvPr id="42" name="Group 41">
              <a:extLst>
                <a:ext uri="{FF2B5EF4-FFF2-40B4-BE49-F238E27FC236}">
                  <a16:creationId xmlns:a16="http://schemas.microsoft.com/office/drawing/2014/main" id="{DA56D342-2A1D-46AC-2CE0-A8BF5090494D}"/>
                </a:ext>
              </a:extLst>
            </p:cNvPr>
            <p:cNvGrpSpPr/>
            <p:nvPr/>
          </p:nvGrpSpPr>
          <p:grpSpPr>
            <a:xfrm>
              <a:off x="3740612" y="6320392"/>
              <a:ext cx="636713" cy="215444"/>
              <a:chOff x="3323481" y="6598273"/>
              <a:chExt cx="636713" cy="215444"/>
            </a:xfrm>
          </p:grpSpPr>
          <p:sp>
            <p:nvSpPr>
              <p:cNvPr id="43" name="Rectangle 42">
                <a:extLst>
                  <a:ext uri="{FF2B5EF4-FFF2-40B4-BE49-F238E27FC236}">
                    <a16:creationId xmlns:a16="http://schemas.microsoft.com/office/drawing/2014/main" id="{A9005D48-F230-0FB2-F6E3-FD75B6DC01DC}"/>
                  </a:ext>
                </a:extLst>
              </p:cNvPr>
              <p:cNvSpPr/>
              <p:nvPr/>
            </p:nvSpPr>
            <p:spPr>
              <a:xfrm>
                <a:off x="3481297" y="6677430"/>
                <a:ext cx="321083" cy="1077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3F767FF5-ABA4-CDD1-6BDA-966B0B6EDA80}"/>
                  </a:ext>
                </a:extLst>
              </p:cNvPr>
              <p:cNvSpPr txBox="1"/>
              <p:nvPr/>
            </p:nvSpPr>
            <p:spPr>
              <a:xfrm>
                <a:off x="3323481" y="6598273"/>
                <a:ext cx="636713" cy="215444"/>
              </a:xfrm>
              <a:prstGeom prst="rect">
                <a:avLst/>
              </a:prstGeom>
              <a:noFill/>
            </p:spPr>
            <p:txBody>
              <a:bodyPr wrap="none" rtlCol="0">
                <a:spAutoFit/>
              </a:bodyPr>
              <a:lstStyle/>
              <a:p>
                <a:r>
                  <a:rPr lang="en-US" sz="800" dirty="0">
                    <a:solidFill>
                      <a:schemeClr val="bg1"/>
                    </a:solidFill>
                  </a:rPr>
                  <a:t>Longitude</a:t>
                </a:r>
              </a:p>
            </p:txBody>
          </p:sp>
        </p:grpSp>
        <p:grpSp>
          <p:nvGrpSpPr>
            <p:cNvPr id="45" name="Group 44">
              <a:extLst>
                <a:ext uri="{FF2B5EF4-FFF2-40B4-BE49-F238E27FC236}">
                  <a16:creationId xmlns:a16="http://schemas.microsoft.com/office/drawing/2014/main" id="{D63E17EA-CC55-5FF9-2102-A7BB2AB51B79}"/>
                </a:ext>
              </a:extLst>
            </p:cNvPr>
            <p:cNvGrpSpPr/>
            <p:nvPr/>
          </p:nvGrpSpPr>
          <p:grpSpPr>
            <a:xfrm rot="16200000">
              <a:off x="-28489" y="4005898"/>
              <a:ext cx="569387" cy="215444"/>
              <a:chOff x="3509545" y="6750676"/>
              <a:chExt cx="569387" cy="215444"/>
            </a:xfrm>
          </p:grpSpPr>
          <p:sp>
            <p:nvSpPr>
              <p:cNvPr id="46" name="Rectangle 45">
                <a:extLst>
                  <a:ext uri="{FF2B5EF4-FFF2-40B4-BE49-F238E27FC236}">
                    <a16:creationId xmlns:a16="http://schemas.microsoft.com/office/drawing/2014/main" id="{0F9813AB-1946-E09C-2268-471BA155F1DA}"/>
                  </a:ext>
                </a:extLst>
              </p:cNvPr>
              <p:cNvSpPr/>
              <p:nvPr/>
            </p:nvSpPr>
            <p:spPr>
              <a:xfrm>
                <a:off x="3633697" y="6829830"/>
                <a:ext cx="321083" cy="1077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0EAD4F4E-8FE3-0672-ACD9-342604ED1578}"/>
                  </a:ext>
                </a:extLst>
              </p:cNvPr>
              <p:cNvSpPr txBox="1"/>
              <p:nvPr/>
            </p:nvSpPr>
            <p:spPr>
              <a:xfrm>
                <a:off x="3509545" y="6750676"/>
                <a:ext cx="569387" cy="215444"/>
              </a:xfrm>
              <a:prstGeom prst="rect">
                <a:avLst/>
              </a:prstGeom>
              <a:noFill/>
            </p:spPr>
            <p:txBody>
              <a:bodyPr wrap="none" rtlCol="0">
                <a:spAutoFit/>
              </a:bodyPr>
              <a:lstStyle/>
              <a:p>
                <a:r>
                  <a:rPr lang="en-US" sz="800" dirty="0">
                    <a:solidFill>
                      <a:schemeClr val="bg1"/>
                    </a:solidFill>
                  </a:rPr>
                  <a:t>Latitude</a:t>
                </a:r>
              </a:p>
            </p:txBody>
          </p:sp>
        </p:grpSp>
      </p:grpSp>
      <p:sp>
        <p:nvSpPr>
          <p:cNvPr id="20" name="Rectangle 19">
            <a:extLst>
              <a:ext uri="{FF2B5EF4-FFF2-40B4-BE49-F238E27FC236}">
                <a16:creationId xmlns:a16="http://schemas.microsoft.com/office/drawing/2014/main" id="{E8E30385-95F1-0E89-C69A-56188321C2F0}"/>
              </a:ext>
            </a:extLst>
          </p:cNvPr>
          <p:cNvSpPr/>
          <p:nvPr/>
        </p:nvSpPr>
        <p:spPr>
          <a:xfrm>
            <a:off x="8183301" y="2148204"/>
            <a:ext cx="3669175" cy="26610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C760DE-D174-35A5-AD87-1D7EA826EF62}"/>
              </a:ext>
            </a:extLst>
          </p:cNvPr>
          <p:cNvSpPr>
            <a:spLocks noGrp="1"/>
          </p:cNvSpPr>
          <p:nvPr>
            <p:ph type="title"/>
          </p:nvPr>
        </p:nvSpPr>
        <p:spPr>
          <a:xfrm>
            <a:off x="157135" y="1200268"/>
            <a:ext cx="10175585" cy="659012"/>
          </a:xfrm>
        </p:spPr>
        <p:txBody>
          <a:bodyPr>
            <a:noAutofit/>
          </a:bodyPr>
          <a:lstStyle/>
          <a:p>
            <a:r>
              <a:rPr lang="en-US" b="1" dirty="0">
                <a:solidFill>
                  <a:schemeClr val="accent1"/>
                </a:solidFill>
              </a:rPr>
              <a:t>National: </a:t>
            </a:r>
            <a:r>
              <a:rPr lang="en-US" dirty="0"/>
              <a:t>Does the location of power plants across the USA follow any particular pattern?</a:t>
            </a:r>
            <a:br>
              <a:rPr lang="en-US" dirty="0"/>
            </a:br>
            <a:endParaRPr lang="en-US" b="1" dirty="0"/>
          </a:p>
        </p:txBody>
      </p:sp>
      <p:pic>
        <p:nvPicPr>
          <p:cNvPr id="5122" name="Picture 2" descr="Free outline drawing of usa map on usa flag. 17178847 PNG with Transparent  Background">
            <a:extLst>
              <a:ext uri="{FF2B5EF4-FFF2-40B4-BE49-F238E27FC236}">
                <a16:creationId xmlns:a16="http://schemas.microsoft.com/office/drawing/2014/main" id="{745D9DE4-F624-01EA-C100-E49B5EC86E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2298" y="832632"/>
            <a:ext cx="1202567" cy="7407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99FAA4C-AC08-937D-B72B-DECA217F69C8}"/>
              </a:ext>
            </a:extLst>
          </p:cNvPr>
          <p:cNvSpPr txBox="1"/>
          <p:nvPr/>
        </p:nvSpPr>
        <p:spPr>
          <a:xfrm>
            <a:off x="8183302" y="2097764"/>
            <a:ext cx="1099981" cy="584775"/>
          </a:xfrm>
          <a:prstGeom prst="rect">
            <a:avLst/>
          </a:prstGeom>
          <a:noFill/>
        </p:spPr>
        <p:txBody>
          <a:bodyPr wrap="none" rtlCol="0">
            <a:spAutoFit/>
          </a:bodyPr>
          <a:lstStyle/>
          <a:p>
            <a:r>
              <a:rPr lang="en-US" sz="3200" dirty="0">
                <a:solidFill>
                  <a:srgbClr val="F2CA00"/>
                </a:solidFill>
              </a:rPr>
              <a:t>Solar</a:t>
            </a:r>
          </a:p>
        </p:txBody>
      </p:sp>
      <p:sp>
        <p:nvSpPr>
          <p:cNvPr id="8" name="TextBox 7">
            <a:extLst>
              <a:ext uri="{FF2B5EF4-FFF2-40B4-BE49-F238E27FC236}">
                <a16:creationId xmlns:a16="http://schemas.microsoft.com/office/drawing/2014/main" id="{D2265AE5-86DB-7CDA-ED33-B449F89ECD69}"/>
              </a:ext>
            </a:extLst>
          </p:cNvPr>
          <p:cNvSpPr txBox="1"/>
          <p:nvPr/>
        </p:nvSpPr>
        <p:spPr>
          <a:xfrm>
            <a:off x="8183301" y="2628635"/>
            <a:ext cx="2683748" cy="584775"/>
          </a:xfrm>
          <a:prstGeom prst="rect">
            <a:avLst/>
          </a:prstGeom>
          <a:noFill/>
        </p:spPr>
        <p:txBody>
          <a:bodyPr wrap="none" rtlCol="0">
            <a:spAutoFit/>
          </a:bodyPr>
          <a:lstStyle/>
          <a:p>
            <a:r>
              <a:rPr lang="en-US" sz="3200" dirty="0">
                <a:solidFill>
                  <a:srgbClr val="0000FF"/>
                </a:solidFill>
              </a:rPr>
              <a:t>Hydroelectric</a:t>
            </a:r>
          </a:p>
        </p:txBody>
      </p:sp>
      <p:sp>
        <p:nvSpPr>
          <p:cNvPr id="11" name="TextBox 10">
            <a:extLst>
              <a:ext uri="{FF2B5EF4-FFF2-40B4-BE49-F238E27FC236}">
                <a16:creationId xmlns:a16="http://schemas.microsoft.com/office/drawing/2014/main" id="{3CA55DF8-6E99-7776-0D80-272E415BBD8C}"/>
              </a:ext>
            </a:extLst>
          </p:cNvPr>
          <p:cNvSpPr txBox="1"/>
          <p:nvPr/>
        </p:nvSpPr>
        <p:spPr>
          <a:xfrm>
            <a:off x="8183301" y="3152987"/>
            <a:ext cx="700833" cy="584775"/>
          </a:xfrm>
          <a:prstGeom prst="rect">
            <a:avLst/>
          </a:prstGeom>
          <a:noFill/>
        </p:spPr>
        <p:txBody>
          <a:bodyPr wrap="none" rtlCol="0">
            <a:spAutoFit/>
          </a:bodyPr>
          <a:lstStyle/>
          <a:p>
            <a:r>
              <a:rPr lang="en-US" sz="3200" dirty="0">
                <a:solidFill>
                  <a:srgbClr val="A9A9A9"/>
                </a:solidFill>
              </a:rPr>
              <a:t>Oil</a:t>
            </a:r>
          </a:p>
        </p:txBody>
      </p:sp>
      <p:sp>
        <p:nvSpPr>
          <p:cNvPr id="16" name="TextBox 15">
            <a:extLst>
              <a:ext uri="{FF2B5EF4-FFF2-40B4-BE49-F238E27FC236}">
                <a16:creationId xmlns:a16="http://schemas.microsoft.com/office/drawing/2014/main" id="{23E6A9BF-3811-A86C-2BBD-0D871C2C3E5B}"/>
              </a:ext>
            </a:extLst>
          </p:cNvPr>
          <p:cNvSpPr txBox="1"/>
          <p:nvPr/>
        </p:nvSpPr>
        <p:spPr>
          <a:xfrm>
            <a:off x="8183301" y="3700156"/>
            <a:ext cx="987771" cy="584775"/>
          </a:xfrm>
          <a:prstGeom prst="rect">
            <a:avLst/>
          </a:prstGeom>
          <a:noFill/>
        </p:spPr>
        <p:txBody>
          <a:bodyPr wrap="none" rtlCol="0">
            <a:spAutoFit/>
          </a:bodyPr>
          <a:lstStyle/>
          <a:p>
            <a:r>
              <a:rPr lang="en-US" sz="3200" dirty="0">
                <a:solidFill>
                  <a:schemeClr val="bg1"/>
                </a:solidFill>
              </a:rPr>
              <a:t>Coal</a:t>
            </a:r>
          </a:p>
        </p:txBody>
      </p:sp>
      <p:sp>
        <p:nvSpPr>
          <p:cNvPr id="19" name="TextBox 18">
            <a:extLst>
              <a:ext uri="{FF2B5EF4-FFF2-40B4-BE49-F238E27FC236}">
                <a16:creationId xmlns:a16="http://schemas.microsoft.com/office/drawing/2014/main" id="{4AA5CE6E-7FE6-61F3-1677-8D0C72A711AB}"/>
              </a:ext>
            </a:extLst>
          </p:cNvPr>
          <p:cNvSpPr txBox="1"/>
          <p:nvPr/>
        </p:nvSpPr>
        <p:spPr>
          <a:xfrm>
            <a:off x="8183301" y="4224508"/>
            <a:ext cx="2332690" cy="584775"/>
          </a:xfrm>
          <a:prstGeom prst="rect">
            <a:avLst/>
          </a:prstGeom>
          <a:noFill/>
        </p:spPr>
        <p:txBody>
          <a:bodyPr wrap="none" rtlCol="0">
            <a:spAutoFit/>
          </a:bodyPr>
          <a:lstStyle/>
          <a:p>
            <a:r>
              <a:rPr lang="en-US" sz="3200" dirty="0">
                <a:solidFill>
                  <a:schemeClr val="tx1">
                    <a:lumMod val="50000"/>
                  </a:schemeClr>
                </a:solidFill>
              </a:rPr>
              <a:t>Natural Gas</a:t>
            </a:r>
          </a:p>
        </p:txBody>
      </p:sp>
      <p:grpSp>
        <p:nvGrpSpPr>
          <p:cNvPr id="41" name="Group 40">
            <a:extLst>
              <a:ext uri="{FF2B5EF4-FFF2-40B4-BE49-F238E27FC236}">
                <a16:creationId xmlns:a16="http://schemas.microsoft.com/office/drawing/2014/main" id="{C73027E0-A624-BB68-0170-1CDF528E22B3}"/>
              </a:ext>
            </a:extLst>
          </p:cNvPr>
          <p:cNvGrpSpPr/>
          <p:nvPr/>
        </p:nvGrpSpPr>
        <p:grpSpPr>
          <a:xfrm>
            <a:off x="169761" y="2107775"/>
            <a:ext cx="7460001" cy="4369942"/>
            <a:chOff x="224355" y="2148204"/>
            <a:chExt cx="7460001" cy="4369942"/>
          </a:xfrm>
        </p:grpSpPr>
        <p:pic>
          <p:nvPicPr>
            <p:cNvPr id="7" name="Picture 6">
              <a:extLst>
                <a:ext uri="{FF2B5EF4-FFF2-40B4-BE49-F238E27FC236}">
                  <a16:creationId xmlns:a16="http://schemas.microsoft.com/office/drawing/2014/main" id="{872D70D3-E602-CD0C-7255-DA62BF892538}"/>
                </a:ext>
              </a:extLst>
            </p:cNvPr>
            <p:cNvPicPr>
              <a:picLocks noChangeAspect="1"/>
            </p:cNvPicPr>
            <p:nvPr/>
          </p:nvPicPr>
          <p:blipFill>
            <a:blip r:embed="rId5"/>
            <a:stretch>
              <a:fillRect/>
            </a:stretch>
          </p:blipFill>
          <p:spPr>
            <a:xfrm>
              <a:off x="248499" y="2148204"/>
              <a:ext cx="7435857" cy="4340767"/>
            </a:xfrm>
            <a:prstGeom prst="rect">
              <a:avLst/>
            </a:prstGeom>
          </p:spPr>
        </p:pic>
        <p:grpSp>
          <p:nvGrpSpPr>
            <p:cNvPr id="35" name="Group 34">
              <a:extLst>
                <a:ext uri="{FF2B5EF4-FFF2-40B4-BE49-F238E27FC236}">
                  <a16:creationId xmlns:a16="http://schemas.microsoft.com/office/drawing/2014/main" id="{74759CE2-825D-EBBB-0FDC-B6F6A022C141}"/>
                </a:ext>
              </a:extLst>
            </p:cNvPr>
            <p:cNvGrpSpPr/>
            <p:nvPr/>
          </p:nvGrpSpPr>
          <p:grpSpPr>
            <a:xfrm>
              <a:off x="3736521" y="6302702"/>
              <a:ext cx="636713" cy="215444"/>
              <a:chOff x="3323481" y="6598273"/>
              <a:chExt cx="636713" cy="215444"/>
            </a:xfrm>
          </p:grpSpPr>
          <p:sp>
            <p:nvSpPr>
              <p:cNvPr id="36" name="Rectangle 35">
                <a:extLst>
                  <a:ext uri="{FF2B5EF4-FFF2-40B4-BE49-F238E27FC236}">
                    <a16:creationId xmlns:a16="http://schemas.microsoft.com/office/drawing/2014/main" id="{25B8150F-0D39-8612-83B7-A514E875622E}"/>
                  </a:ext>
                </a:extLst>
              </p:cNvPr>
              <p:cNvSpPr/>
              <p:nvPr/>
            </p:nvSpPr>
            <p:spPr>
              <a:xfrm>
                <a:off x="3481297" y="6677430"/>
                <a:ext cx="321083" cy="1077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ECA7C990-95BC-597E-9EB6-367B35599001}"/>
                  </a:ext>
                </a:extLst>
              </p:cNvPr>
              <p:cNvSpPr txBox="1"/>
              <p:nvPr/>
            </p:nvSpPr>
            <p:spPr>
              <a:xfrm>
                <a:off x="3323481" y="6598273"/>
                <a:ext cx="636713" cy="215444"/>
              </a:xfrm>
              <a:prstGeom prst="rect">
                <a:avLst/>
              </a:prstGeom>
              <a:noFill/>
            </p:spPr>
            <p:txBody>
              <a:bodyPr wrap="none" rtlCol="0">
                <a:spAutoFit/>
              </a:bodyPr>
              <a:lstStyle/>
              <a:p>
                <a:r>
                  <a:rPr lang="en-US" sz="800" dirty="0">
                    <a:solidFill>
                      <a:schemeClr val="bg1"/>
                    </a:solidFill>
                  </a:rPr>
                  <a:t>Longitude</a:t>
                </a:r>
              </a:p>
            </p:txBody>
          </p:sp>
        </p:grpSp>
        <p:grpSp>
          <p:nvGrpSpPr>
            <p:cNvPr id="38" name="Group 37">
              <a:extLst>
                <a:ext uri="{FF2B5EF4-FFF2-40B4-BE49-F238E27FC236}">
                  <a16:creationId xmlns:a16="http://schemas.microsoft.com/office/drawing/2014/main" id="{340CED17-41B9-5AB7-7A07-313C51214A10}"/>
                </a:ext>
              </a:extLst>
            </p:cNvPr>
            <p:cNvGrpSpPr/>
            <p:nvPr/>
          </p:nvGrpSpPr>
          <p:grpSpPr>
            <a:xfrm rot="16200000">
              <a:off x="47383" y="4052006"/>
              <a:ext cx="569387" cy="215444"/>
              <a:chOff x="3509545" y="6750676"/>
              <a:chExt cx="569387" cy="215444"/>
            </a:xfrm>
          </p:grpSpPr>
          <p:sp>
            <p:nvSpPr>
              <p:cNvPr id="39" name="Rectangle 38">
                <a:extLst>
                  <a:ext uri="{FF2B5EF4-FFF2-40B4-BE49-F238E27FC236}">
                    <a16:creationId xmlns:a16="http://schemas.microsoft.com/office/drawing/2014/main" id="{94CC211A-4AE3-DD35-1692-7E804A814E8D}"/>
                  </a:ext>
                </a:extLst>
              </p:cNvPr>
              <p:cNvSpPr/>
              <p:nvPr/>
            </p:nvSpPr>
            <p:spPr>
              <a:xfrm>
                <a:off x="3633697" y="6829830"/>
                <a:ext cx="321083" cy="1077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5BB08C61-EB74-BE27-1FBB-D5A8726A61C2}"/>
                  </a:ext>
                </a:extLst>
              </p:cNvPr>
              <p:cNvSpPr txBox="1"/>
              <p:nvPr/>
            </p:nvSpPr>
            <p:spPr>
              <a:xfrm>
                <a:off x="3509545" y="6750676"/>
                <a:ext cx="569387" cy="215444"/>
              </a:xfrm>
              <a:prstGeom prst="rect">
                <a:avLst/>
              </a:prstGeom>
              <a:noFill/>
            </p:spPr>
            <p:txBody>
              <a:bodyPr wrap="none" rtlCol="0">
                <a:spAutoFit/>
              </a:bodyPr>
              <a:lstStyle/>
              <a:p>
                <a:r>
                  <a:rPr lang="en-US" sz="800" dirty="0">
                    <a:solidFill>
                      <a:schemeClr val="bg1"/>
                    </a:solidFill>
                  </a:rPr>
                  <a:t>Latitude</a:t>
                </a:r>
              </a:p>
            </p:txBody>
          </p:sp>
        </p:grpSp>
      </p:grpSp>
      <p:grpSp>
        <p:nvGrpSpPr>
          <p:cNvPr id="34" name="Group 33">
            <a:extLst>
              <a:ext uri="{FF2B5EF4-FFF2-40B4-BE49-F238E27FC236}">
                <a16:creationId xmlns:a16="http://schemas.microsoft.com/office/drawing/2014/main" id="{92031CAC-68E7-55F2-1306-E5D91DFC086D}"/>
              </a:ext>
            </a:extLst>
          </p:cNvPr>
          <p:cNvGrpSpPr/>
          <p:nvPr/>
        </p:nvGrpSpPr>
        <p:grpSpPr>
          <a:xfrm>
            <a:off x="202817" y="2088217"/>
            <a:ext cx="7527222" cy="4394103"/>
            <a:chOff x="157134" y="2148204"/>
            <a:chExt cx="7527222" cy="4394103"/>
          </a:xfrm>
        </p:grpSpPr>
        <p:pic>
          <p:nvPicPr>
            <p:cNvPr id="10" name="Picture 9">
              <a:extLst>
                <a:ext uri="{FF2B5EF4-FFF2-40B4-BE49-F238E27FC236}">
                  <a16:creationId xmlns:a16="http://schemas.microsoft.com/office/drawing/2014/main" id="{210B070E-1A9B-DB4B-33B0-0E3C943F6FAC}"/>
                </a:ext>
              </a:extLst>
            </p:cNvPr>
            <p:cNvPicPr>
              <a:picLocks noChangeAspect="1"/>
            </p:cNvPicPr>
            <p:nvPr/>
          </p:nvPicPr>
          <p:blipFill>
            <a:blip r:embed="rId6"/>
            <a:stretch>
              <a:fillRect/>
            </a:stretch>
          </p:blipFill>
          <p:spPr>
            <a:xfrm>
              <a:off x="157134" y="2148204"/>
              <a:ext cx="7527222" cy="4394103"/>
            </a:xfrm>
            <a:prstGeom prst="rect">
              <a:avLst/>
            </a:prstGeom>
          </p:spPr>
        </p:pic>
        <p:grpSp>
          <p:nvGrpSpPr>
            <p:cNvPr id="28" name="Group 27">
              <a:extLst>
                <a:ext uri="{FF2B5EF4-FFF2-40B4-BE49-F238E27FC236}">
                  <a16:creationId xmlns:a16="http://schemas.microsoft.com/office/drawing/2014/main" id="{DBACED35-AB5B-E18B-A09A-F303586315AC}"/>
                </a:ext>
              </a:extLst>
            </p:cNvPr>
            <p:cNvGrpSpPr/>
            <p:nvPr/>
          </p:nvGrpSpPr>
          <p:grpSpPr>
            <a:xfrm>
              <a:off x="3727518" y="6314426"/>
              <a:ext cx="636713" cy="215444"/>
              <a:chOff x="3323481" y="6598273"/>
              <a:chExt cx="636713" cy="215444"/>
            </a:xfrm>
          </p:grpSpPr>
          <p:sp>
            <p:nvSpPr>
              <p:cNvPr id="29" name="Rectangle 28">
                <a:extLst>
                  <a:ext uri="{FF2B5EF4-FFF2-40B4-BE49-F238E27FC236}">
                    <a16:creationId xmlns:a16="http://schemas.microsoft.com/office/drawing/2014/main" id="{FD99C3BE-B40A-0419-F930-93E5861B83AB}"/>
                  </a:ext>
                </a:extLst>
              </p:cNvPr>
              <p:cNvSpPr/>
              <p:nvPr/>
            </p:nvSpPr>
            <p:spPr>
              <a:xfrm>
                <a:off x="3481297" y="6677430"/>
                <a:ext cx="321083" cy="1077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1C6915FF-B2E7-79D6-D47D-E87776A7953E}"/>
                  </a:ext>
                </a:extLst>
              </p:cNvPr>
              <p:cNvSpPr txBox="1"/>
              <p:nvPr/>
            </p:nvSpPr>
            <p:spPr>
              <a:xfrm>
                <a:off x="3323481" y="6598273"/>
                <a:ext cx="636713" cy="215444"/>
              </a:xfrm>
              <a:prstGeom prst="rect">
                <a:avLst/>
              </a:prstGeom>
              <a:noFill/>
            </p:spPr>
            <p:txBody>
              <a:bodyPr wrap="none" rtlCol="0">
                <a:spAutoFit/>
              </a:bodyPr>
              <a:lstStyle/>
              <a:p>
                <a:r>
                  <a:rPr lang="en-US" sz="800" dirty="0">
                    <a:solidFill>
                      <a:schemeClr val="bg1"/>
                    </a:solidFill>
                  </a:rPr>
                  <a:t>Longitude</a:t>
                </a:r>
              </a:p>
            </p:txBody>
          </p:sp>
        </p:grpSp>
        <p:grpSp>
          <p:nvGrpSpPr>
            <p:cNvPr id="31" name="Group 30">
              <a:extLst>
                <a:ext uri="{FF2B5EF4-FFF2-40B4-BE49-F238E27FC236}">
                  <a16:creationId xmlns:a16="http://schemas.microsoft.com/office/drawing/2014/main" id="{BDC34DCB-E13D-6AF3-1AFB-E225349AF648}"/>
                </a:ext>
              </a:extLst>
            </p:cNvPr>
            <p:cNvGrpSpPr/>
            <p:nvPr/>
          </p:nvGrpSpPr>
          <p:grpSpPr>
            <a:xfrm rot="16200000">
              <a:off x="-19644" y="4202782"/>
              <a:ext cx="569387" cy="215444"/>
              <a:chOff x="3509545" y="6750676"/>
              <a:chExt cx="569387" cy="215444"/>
            </a:xfrm>
          </p:grpSpPr>
          <p:sp>
            <p:nvSpPr>
              <p:cNvPr id="32" name="Rectangle 31">
                <a:extLst>
                  <a:ext uri="{FF2B5EF4-FFF2-40B4-BE49-F238E27FC236}">
                    <a16:creationId xmlns:a16="http://schemas.microsoft.com/office/drawing/2014/main" id="{97376614-921D-127A-B64A-46340BB0717B}"/>
                  </a:ext>
                </a:extLst>
              </p:cNvPr>
              <p:cNvSpPr/>
              <p:nvPr/>
            </p:nvSpPr>
            <p:spPr>
              <a:xfrm>
                <a:off x="3633697" y="6829830"/>
                <a:ext cx="321083" cy="1077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058ED351-87D3-67EA-6698-8E91EA42BB04}"/>
                  </a:ext>
                </a:extLst>
              </p:cNvPr>
              <p:cNvSpPr txBox="1"/>
              <p:nvPr/>
            </p:nvSpPr>
            <p:spPr>
              <a:xfrm>
                <a:off x="3509545" y="6750676"/>
                <a:ext cx="569387" cy="215444"/>
              </a:xfrm>
              <a:prstGeom prst="rect">
                <a:avLst/>
              </a:prstGeom>
              <a:noFill/>
            </p:spPr>
            <p:txBody>
              <a:bodyPr wrap="none" rtlCol="0">
                <a:spAutoFit/>
              </a:bodyPr>
              <a:lstStyle/>
              <a:p>
                <a:r>
                  <a:rPr lang="en-US" sz="800" dirty="0">
                    <a:solidFill>
                      <a:schemeClr val="bg1"/>
                    </a:solidFill>
                  </a:rPr>
                  <a:t>Latitude</a:t>
                </a:r>
              </a:p>
            </p:txBody>
          </p:sp>
        </p:grpSp>
      </p:grpSp>
      <p:grpSp>
        <p:nvGrpSpPr>
          <p:cNvPr id="27" name="Group 26">
            <a:extLst>
              <a:ext uri="{FF2B5EF4-FFF2-40B4-BE49-F238E27FC236}">
                <a16:creationId xmlns:a16="http://schemas.microsoft.com/office/drawing/2014/main" id="{F119745D-FE50-CDCC-79C6-36E66DF73B5F}"/>
              </a:ext>
            </a:extLst>
          </p:cNvPr>
          <p:cNvGrpSpPr/>
          <p:nvPr/>
        </p:nvGrpSpPr>
        <p:grpSpPr>
          <a:xfrm>
            <a:off x="193904" y="2094872"/>
            <a:ext cx="7543914" cy="4394101"/>
            <a:chOff x="231803" y="2094870"/>
            <a:chExt cx="7543914" cy="4394101"/>
          </a:xfrm>
        </p:grpSpPr>
        <p:pic>
          <p:nvPicPr>
            <p:cNvPr id="15" name="Picture 14">
              <a:extLst>
                <a:ext uri="{FF2B5EF4-FFF2-40B4-BE49-F238E27FC236}">
                  <a16:creationId xmlns:a16="http://schemas.microsoft.com/office/drawing/2014/main" id="{95284470-459A-7344-D844-36EC8F2DB7A7}"/>
                </a:ext>
              </a:extLst>
            </p:cNvPr>
            <p:cNvPicPr>
              <a:picLocks noChangeAspect="1"/>
            </p:cNvPicPr>
            <p:nvPr/>
          </p:nvPicPr>
          <p:blipFill>
            <a:blip r:embed="rId7"/>
            <a:stretch>
              <a:fillRect/>
            </a:stretch>
          </p:blipFill>
          <p:spPr>
            <a:xfrm>
              <a:off x="248498" y="2094870"/>
              <a:ext cx="7527219" cy="4394101"/>
            </a:xfrm>
            <a:prstGeom prst="rect">
              <a:avLst/>
            </a:prstGeom>
          </p:spPr>
        </p:pic>
        <p:grpSp>
          <p:nvGrpSpPr>
            <p:cNvPr id="21" name="Group 20">
              <a:extLst>
                <a:ext uri="{FF2B5EF4-FFF2-40B4-BE49-F238E27FC236}">
                  <a16:creationId xmlns:a16="http://schemas.microsoft.com/office/drawing/2014/main" id="{698C6864-7BBA-40EF-196D-91ED311E2B43}"/>
                </a:ext>
              </a:extLst>
            </p:cNvPr>
            <p:cNvGrpSpPr/>
            <p:nvPr/>
          </p:nvGrpSpPr>
          <p:grpSpPr>
            <a:xfrm>
              <a:off x="3770048" y="6273527"/>
              <a:ext cx="636713" cy="215444"/>
              <a:chOff x="3323481" y="6598273"/>
              <a:chExt cx="636713" cy="215444"/>
            </a:xfrm>
          </p:grpSpPr>
          <p:sp>
            <p:nvSpPr>
              <p:cNvPr id="22" name="Rectangle 21">
                <a:extLst>
                  <a:ext uri="{FF2B5EF4-FFF2-40B4-BE49-F238E27FC236}">
                    <a16:creationId xmlns:a16="http://schemas.microsoft.com/office/drawing/2014/main" id="{E9BDC408-8813-41BD-DAB5-BB9CAF469A2B}"/>
                  </a:ext>
                </a:extLst>
              </p:cNvPr>
              <p:cNvSpPr/>
              <p:nvPr/>
            </p:nvSpPr>
            <p:spPr>
              <a:xfrm>
                <a:off x="3481297" y="6677430"/>
                <a:ext cx="321083" cy="1077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3CDA18E4-CF25-EF9C-A65A-9D52766C90D1}"/>
                  </a:ext>
                </a:extLst>
              </p:cNvPr>
              <p:cNvSpPr txBox="1"/>
              <p:nvPr/>
            </p:nvSpPr>
            <p:spPr>
              <a:xfrm>
                <a:off x="3323481" y="6598273"/>
                <a:ext cx="636713" cy="215444"/>
              </a:xfrm>
              <a:prstGeom prst="rect">
                <a:avLst/>
              </a:prstGeom>
              <a:noFill/>
            </p:spPr>
            <p:txBody>
              <a:bodyPr wrap="none" rtlCol="0">
                <a:spAutoFit/>
              </a:bodyPr>
              <a:lstStyle/>
              <a:p>
                <a:r>
                  <a:rPr lang="en-US" sz="800" dirty="0">
                    <a:solidFill>
                      <a:schemeClr val="bg1"/>
                    </a:solidFill>
                  </a:rPr>
                  <a:t>Longitude</a:t>
                </a:r>
              </a:p>
            </p:txBody>
          </p:sp>
        </p:grpSp>
        <p:grpSp>
          <p:nvGrpSpPr>
            <p:cNvPr id="24" name="Group 23">
              <a:extLst>
                <a:ext uri="{FF2B5EF4-FFF2-40B4-BE49-F238E27FC236}">
                  <a16:creationId xmlns:a16="http://schemas.microsoft.com/office/drawing/2014/main" id="{07DBB410-C3FF-4A84-E9E9-E543BD294AD8}"/>
                </a:ext>
              </a:extLst>
            </p:cNvPr>
            <p:cNvGrpSpPr/>
            <p:nvPr/>
          </p:nvGrpSpPr>
          <p:grpSpPr>
            <a:xfrm rot="16200000">
              <a:off x="54831" y="3952839"/>
              <a:ext cx="569387" cy="215444"/>
              <a:chOff x="3509545" y="6750676"/>
              <a:chExt cx="569387" cy="215444"/>
            </a:xfrm>
          </p:grpSpPr>
          <p:sp>
            <p:nvSpPr>
              <p:cNvPr id="25" name="Rectangle 24">
                <a:extLst>
                  <a:ext uri="{FF2B5EF4-FFF2-40B4-BE49-F238E27FC236}">
                    <a16:creationId xmlns:a16="http://schemas.microsoft.com/office/drawing/2014/main" id="{FC96D60C-3E16-3777-234D-3A35F0C847F4}"/>
                  </a:ext>
                </a:extLst>
              </p:cNvPr>
              <p:cNvSpPr/>
              <p:nvPr/>
            </p:nvSpPr>
            <p:spPr>
              <a:xfrm>
                <a:off x="3633697" y="6829830"/>
                <a:ext cx="321083" cy="1077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B3B9FEFF-F7CC-D8BF-ED21-4D77E9959927}"/>
                  </a:ext>
                </a:extLst>
              </p:cNvPr>
              <p:cNvSpPr txBox="1"/>
              <p:nvPr/>
            </p:nvSpPr>
            <p:spPr>
              <a:xfrm>
                <a:off x="3509545" y="6750676"/>
                <a:ext cx="569387" cy="215444"/>
              </a:xfrm>
              <a:prstGeom prst="rect">
                <a:avLst/>
              </a:prstGeom>
              <a:noFill/>
            </p:spPr>
            <p:txBody>
              <a:bodyPr wrap="none" rtlCol="0">
                <a:spAutoFit/>
              </a:bodyPr>
              <a:lstStyle/>
              <a:p>
                <a:r>
                  <a:rPr lang="en-US" sz="800" dirty="0">
                    <a:solidFill>
                      <a:schemeClr val="bg1"/>
                    </a:solidFill>
                  </a:rPr>
                  <a:t>Latitude</a:t>
                </a:r>
              </a:p>
            </p:txBody>
          </p:sp>
        </p:grpSp>
      </p:grpSp>
      <p:grpSp>
        <p:nvGrpSpPr>
          <p:cNvPr id="17" name="Group 16">
            <a:extLst>
              <a:ext uri="{FF2B5EF4-FFF2-40B4-BE49-F238E27FC236}">
                <a16:creationId xmlns:a16="http://schemas.microsoft.com/office/drawing/2014/main" id="{62E7788D-A427-00D0-4E0C-F5F65EB0EE2F}"/>
              </a:ext>
            </a:extLst>
          </p:cNvPr>
          <p:cNvGrpSpPr/>
          <p:nvPr/>
        </p:nvGrpSpPr>
        <p:grpSpPr>
          <a:xfrm>
            <a:off x="184796" y="2045890"/>
            <a:ext cx="7634185" cy="4456544"/>
            <a:chOff x="157133" y="2148204"/>
            <a:chExt cx="7634185" cy="4456544"/>
          </a:xfrm>
        </p:grpSpPr>
        <p:pic>
          <p:nvPicPr>
            <p:cNvPr id="18" name="Picture 17">
              <a:extLst>
                <a:ext uri="{FF2B5EF4-FFF2-40B4-BE49-F238E27FC236}">
                  <a16:creationId xmlns:a16="http://schemas.microsoft.com/office/drawing/2014/main" id="{85EE1C72-4F23-5216-4591-D3D6B64BC826}"/>
                </a:ext>
              </a:extLst>
            </p:cNvPr>
            <p:cNvPicPr>
              <a:picLocks noChangeAspect="1"/>
            </p:cNvPicPr>
            <p:nvPr/>
          </p:nvPicPr>
          <p:blipFill>
            <a:blip r:embed="rId8"/>
            <a:stretch>
              <a:fillRect/>
            </a:stretch>
          </p:blipFill>
          <p:spPr>
            <a:xfrm>
              <a:off x="157133" y="2148204"/>
              <a:ext cx="7634185" cy="4456544"/>
            </a:xfrm>
            <a:prstGeom prst="rect">
              <a:avLst/>
            </a:prstGeom>
          </p:spPr>
        </p:pic>
        <p:grpSp>
          <p:nvGrpSpPr>
            <p:cNvPr id="3" name="Group 2">
              <a:extLst>
                <a:ext uri="{FF2B5EF4-FFF2-40B4-BE49-F238E27FC236}">
                  <a16:creationId xmlns:a16="http://schemas.microsoft.com/office/drawing/2014/main" id="{92482F45-40BF-4D1E-83B3-6829764D775A}"/>
                </a:ext>
              </a:extLst>
            </p:cNvPr>
            <p:cNvGrpSpPr/>
            <p:nvPr/>
          </p:nvGrpSpPr>
          <p:grpSpPr>
            <a:xfrm>
              <a:off x="3693750" y="6368039"/>
              <a:ext cx="636713" cy="215444"/>
              <a:chOff x="3323481" y="6598273"/>
              <a:chExt cx="636713" cy="215444"/>
            </a:xfrm>
          </p:grpSpPr>
          <p:sp>
            <p:nvSpPr>
              <p:cNvPr id="6" name="Rectangle 5">
                <a:extLst>
                  <a:ext uri="{FF2B5EF4-FFF2-40B4-BE49-F238E27FC236}">
                    <a16:creationId xmlns:a16="http://schemas.microsoft.com/office/drawing/2014/main" id="{6FD1F531-B7D7-7AFD-89A1-CA0FB8CD1D65}"/>
                  </a:ext>
                </a:extLst>
              </p:cNvPr>
              <p:cNvSpPr/>
              <p:nvPr/>
            </p:nvSpPr>
            <p:spPr>
              <a:xfrm>
                <a:off x="3481297" y="6677430"/>
                <a:ext cx="321083" cy="1077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AF6C1B6-87DB-21A6-42E1-C08198B6538A}"/>
                  </a:ext>
                </a:extLst>
              </p:cNvPr>
              <p:cNvSpPr txBox="1"/>
              <p:nvPr/>
            </p:nvSpPr>
            <p:spPr>
              <a:xfrm>
                <a:off x="3323481" y="6598273"/>
                <a:ext cx="636713" cy="215444"/>
              </a:xfrm>
              <a:prstGeom prst="rect">
                <a:avLst/>
              </a:prstGeom>
              <a:noFill/>
            </p:spPr>
            <p:txBody>
              <a:bodyPr wrap="none" rtlCol="0">
                <a:spAutoFit/>
              </a:bodyPr>
              <a:lstStyle/>
              <a:p>
                <a:r>
                  <a:rPr lang="en-US" sz="800" dirty="0">
                    <a:solidFill>
                      <a:schemeClr val="bg1"/>
                    </a:solidFill>
                  </a:rPr>
                  <a:t>Longitude</a:t>
                </a:r>
              </a:p>
            </p:txBody>
          </p:sp>
        </p:grpSp>
        <p:grpSp>
          <p:nvGrpSpPr>
            <p:cNvPr id="12" name="Group 11">
              <a:extLst>
                <a:ext uri="{FF2B5EF4-FFF2-40B4-BE49-F238E27FC236}">
                  <a16:creationId xmlns:a16="http://schemas.microsoft.com/office/drawing/2014/main" id="{896B3064-6442-73BE-241C-C9DA79200F04}"/>
                </a:ext>
              </a:extLst>
            </p:cNvPr>
            <p:cNvGrpSpPr/>
            <p:nvPr/>
          </p:nvGrpSpPr>
          <p:grpSpPr>
            <a:xfrm rot="16200000">
              <a:off x="-19644" y="4202782"/>
              <a:ext cx="569387" cy="215444"/>
              <a:chOff x="3509545" y="6750676"/>
              <a:chExt cx="569387" cy="215444"/>
            </a:xfrm>
          </p:grpSpPr>
          <p:sp>
            <p:nvSpPr>
              <p:cNvPr id="13" name="Rectangle 12">
                <a:extLst>
                  <a:ext uri="{FF2B5EF4-FFF2-40B4-BE49-F238E27FC236}">
                    <a16:creationId xmlns:a16="http://schemas.microsoft.com/office/drawing/2014/main" id="{268745F3-D6E5-DDFF-3ECA-7A872C778ED2}"/>
                  </a:ext>
                </a:extLst>
              </p:cNvPr>
              <p:cNvSpPr/>
              <p:nvPr/>
            </p:nvSpPr>
            <p:spPr>
              <a:xfrm>
                <a:off x="3633697" y="6829830"/>
                <a:ext cx="321083" cy="1077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079DE18-EDF6-543E-B180-6C27DCAD4F98}"/>
                  </a:ext>
                </a:extLst>
              </p:cNvPr>
              <p:cNvSpPr txBox="1"/>
              <p:nvPr/>
            </p:nvSpPr>
            <p:spPr>
              <a:xfrm>
                <a:off x="3509545" y="6750676"/>
                <a:ext cx="569387" cy="215444"/>
              </a:xfrm>
              <a:prstGeom prst="rect">
                <a:avLst/>
              </a:prstGeom>
              <a:noFill/>
            </p:spPr>
            <p:txBody>
              <a:bodyPr wrap="none" rtlCol="0">
                <a:spAutoFit/>
              </a:bodyPr>
              <a:lstStyle/>
              <a:p>
                <a:r>
                  <a:rPr lang="en-US" sz="800" dirty="0">
                    <a:solidFill>
                      <a:schemeClr val="bg1"/>
                    </a:solidFill>
                  </a:rPr>
                  <a:t>Latitude</a:t>
                </a:r>
              </a:p>
            </p:txBody>
          </p:sp>
        </p:grpSp>
      </p:grpSp>
    </p:spTree>
    <p:extLst>
      <p:ext uri="{BB962C8B-B14F-4D97-AF65-F5344CB8AC3E}">
        <p14:creationId xmlns:p14="http://schemas.microsoft.com/office/powerpoint/2010/main" val="307898110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500"/>
                                        <p:tgtEl>
                                          <p:spTgt spid="3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5" grpId="0"/>
      <p:bldP spid="8" grpId="0"/>
      <p:bldP spid="11" grpId="0"/>
      <p:bldP spid="16"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60DE-D174-35A5-AD87-1D7EA826EF62}"/>
              </a:ext>
            </a:extLst>
          </p:cNvPr>
          <p:cNvSpPr>
            <a:spLocks noGrp="1"/>
          </p:cNvSpPr>
          <p:nvPr>
            <p:ph type="title"/>
          </p:nvPr>
        </p:nvSpPr>
        <p:spPr>
          <a:xfrm>
            <a:off x="0" y="1076960"/>
            <a:ext cx="10454639" cy="812800"/>
          </a:xfrm>
        </p:spPr>
        <p:txBody>
          <a:bodyPr>
            <a:noAutofit/>
          </a:bodyPr>
          <a:lstStyle/>
          <a:p>
            <a:r>
              <a:rPr lang="en-US" sz="3200" b="1" dirty="0">
                <a:solidFill>
                  <a:schemeClr val="accent1"/>
                </a:solidFill>
              </a:rPr>
              <a:t>National: </a:t>
            </a:r>
            <a:r>
              <a:rPr lang="en-US" sz="3200" dirty="0"/>
              <a:t>What fuel sources is the US using to generate electricity?</a:t>
            </a:r>
            <a:br>
              <a:rPr lang="en-US" sz="3200" dirty="0"/>
            </a:br>
            <a:r>
              <a:rPr lang="en-US" sz="3200" dirty="0"/>
              <a:t>How has this changed over time (if at all)?</a:t>
            </a:r>
            <a:br>
              <a:rPr lang="en-US" sz="2800" dirty="0"/>
            </a:br>
            <a:endParaRPr lang="en-US" sz="2800" b="1" dirty="0"/>
          </a:p>
        </p:txBody>
      </p:sp>
      <p:sp>
        <p:nvSpPr>
          <p:cNvPr id="3" name="Content Placeholder 2">
            <a:extLst>
              <a:ext uri="{FF2B5EF4-FFF2-40B4-BE49-F238E27FC236}">
                <a16:creationId xmlns:a16="http://schemas.microsoft.com/office/drawing/2014/main" id="{4D83424E-08B6-79EE-8E78-6401A0062B26}"/>
              </a:ext>
            </a:extLst>
          </p:cNvPr>
          <p:cNvSpPr>
            <a:spLocks noGrp="1"/>
          </p:cNvSpPr>
          <p:nvPr>
            <p:ph idx="1"/>
          </p:nvPr>
        </p:nvSpPr>
        <p:spPr>
          <a:xfrm>
            <a:off x="157135" y="2097542"/>
            <a:ext cx="8031825" cy="4404858"/>
          </a:xfrm>
          <a:solidFill>
            <a:schemeClr val="tx1">
              <a:lumMod val="85000"/>
            </a:schemeClr>
          </a:solidFill>
        </p:spPr>
        <p:txBody>
          <a:bodyPr>
            <a:normAutofit fontScale="92500"/>
          </a:bodyPr>
          <a:lstStyle/>
          <a:p>
            <a:pPr marL="0" indent="0">
              <a:lnSpc>
                <a:spcPct val="120000"/>
              </a:lnSpc>
              <a:buNone/>
            </a:pPr>
            <a:r>
              <a:rPr lang="en-US" sz="2800" b="1" u="sng" dirty="0">
                <a:solidFill>
                  <a:schemeClr val="bg1"/>
                </a:solidFill>
                <a:effectLst/>
              </a:rPr>
              <a:t>Data analysis:</a:t>
            </a:r>
          </a:p>
          <a:p>
            <a:pPr>
              <a:lnSpc>
                <a:spcPct val="120000"/>
              </a:lnSpc>
            </a:pPr>
            <a:r>
              <a:rPr lang="en-US" sz="2800" dirty="0">
                <a:solidFill>
                  <a:schemeClr val="bg1"/>
                </a:solidFill>
                <a:effectLst/>
              </a:rPr>
              <a:t>For this we used the Energy Information Agency API to pull data from 1990 to 2020 that contained:</a:t>
            </a:r>
          </a:p>
          <a:p>
            <a:pPr lvl="1">
              <a:lnSpc>
                <a:spcPct val="120000"/>
              </a:lnSpc>
            </a:pPr>
            <a:r>
              <a:rPr lang="en-US" sz="2800" dirty="0">
                <a:solidFill>
                  <a:schemeClr val="bg1"/>
                </a:solidFill>
                <a:effectLst/>
              </a:rPr>
              <a:t>Every power plant in a state by fuel type</a:t>
            </a:r>
          </a:p>
          <a:p>
            <a:pPr lvl="1">
              <a:lnSpc>
                <a:spcPct val="120000"/>
              </a:lnSpc>
            </a:pPr>
            <a:r>
              <a:rPr lang="en-US" sz="2800" dirty="0">
                <a:solidFill>
                  <a:schemeClr val="bg1"/>
                </a:solidFill>
                <a:effectLst/>
              </a:rPr>
              <a:t>How much energy that power plant produced that year</a:t>
            </a:r>
          </a:p>
          <a:p>
            <a:pPr>
              <a:lnSpc>
                <a:spcPct val="120000"/>
              </a:lnSpc>
            </a:pPr>
            <a:r>
              <a:rPr lang="en-US" sz="2800" dirty="0">
                <a:solidFill>
                  <a:schemeClr val="bg1"/>
                </a:solidFill>
                <a:effectLst/>
              </a:rPr>
              <a:t>We could then sum by fuel type per year for every state</a:t>
            </a:r>
          </a:p>
        </p:txBody>
      </p:sp>
      <p:grpSp>
        <p:nvGrpSpPr>
          <p:cNvPr id="6" name="Group 5">
            <a:extLst>
              <a:ext uri="{FF2B5EF4-FFF2-40B4-BE49-F238E27FC236}">
                <a16:creationId xmlns:a16="http://schemas.microsoft.com/office/drawing/2014/main" id="{D5D46AFD-2BF3-BFF5-3089-167EE6911BA0}"/>
              </a:ext>
            </a:extLst>
          </p:cNvPr>
          <p:cNvGrpSpPr/>
          <p:nvPr/>
        </p:nvGrpSpPr>
        <p:grpSpPr>
          <a:xfrm>
            <a:off x="8808719" y="2097542"/>
            <a:ext cx="2950281" cy="4404858"/>
            <a:chOff x="8788400" y="2255028"/>
            <a:chExt cx="2844800" cy="4247372"/>
          </a:xfrm>
        </p:grpSpPr>
        <p:grpSp>
          <p:nvGrpSpPr>
            <p:cNvPr id="5" name="Group 4">
              <a:extLst>
                <a:ext uri="{FF2B5EF4-FFF2-40B4-BE49-F238E27FC236}">
                  <a16:creationId xmlns:a16="http://schemas.microsoft.com/office/drawing/2014/main" id="{07FE7BD4-10AE-E8BB-8BFD-65F2A3DE5A14}"/>
                </a:ext>
              </a:extLst>
            </p:cNvPr>
            <p:cNvGrpSpPr/>
            <p:nvPr/>
          </p:nvGrpSpPr>
          <p:grpSpPr>
            <a:xfrm>
              <a:off x="8788400" y="2255028"/>
              <a:ext cx="2844800" cy="4247372"/>
              <a:chOff x="8554720" y="2255027"/>
              <a:chExt cx="3291840" cy="4914817"/>
            </a:xfrm>
          </p:grpSpPr>
          <p:sp>
            <p:nvSpPr>
              <p:cNvPr id="4" name="Rectangle 3">
                <a:extLst>
                  <a:ext uri="{FF2B5EF4-FFF2-40B4-BE49-F238E27FC236}">
                    <a16:creationId xmlns:a16="http://schemas.microsoft.com/office/drawing/2014/main" id="{D1F673B7-E3EE-A975-CADA-ACCF47039537}"/>
                  </a:ext>
                </a:extLst>
              </p:cNvPr>
              <p:cNvSpPr/>
              <p:nvPr/>
            </p:nvSpPr>
            <p:spPr>
              <a:xfrm>
                <a:off x="8554720" y="2255027"/>
                <a:ext cx="3291840" cy="49148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Energy Information Administration - Wikipedia">
                <a:extLst>
                  <a:ext uri="{FF2B5EF4-FFF2-40B4-BE49-F238E27FC236}">
                    <a16:creationId xmlns:a16="http://schemas.microsoft.com/office/drawing/2014/main" id="{DAFDD721-A3E8-0DE9-DBCB-39F2676924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6983" y="2423001"/>
                <a:ext cx="2770446" cy="2011997"/>
              </a:xfrm>
              <a:prstGeom prst="rect">
                <a:avLst/>
              </a:prstGeom>
              <a:noFill/>
              <a:extLst>
                <a:ext uri="{909E8E84-426E-40DD-AFC4-6F175D3DCCD1}">
                  <a14:hiddenFill xmlns:a14="http://schemas.microsoft.com/office/drawing/2010/main">
                    <a:solidFill>
                      <a:srgbClr val="FFFFFF"/>
                    </a:solidFill>
                  </a14:hiddenFill>
                </a:ext>
              </a:extLst>
            </p:spPr>
          </p:pic>
        </p:grpSp>
        <p:pic>
          <p:nvPicPr>
            <p:cNvPr id="4100" name="Picture 4" descr="United States Department of Energy - Wikipedia">
              <a:extLst>
                <a:ext uri="{FF2B5EF4-FFF2-40B4-BE49-F238E27FC236}">
                  <a16:creationId xmlns:a16="http://schemas.microsoft.com/office/drawing/2014/main" id="{6E2C4084-4ABD-8FD3-1C2F-1EE1489661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62305" y="4504222"/>
              <a:ext cx="1803400" cy="1803400"/>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2" descr="Free outline drawing of usa map on usa flag. 17178847 PNG with Transparent  Background">
            <a:extLst>
              <a:ext uri="{FF2B5EF4-FFF2-40B4-BE49-F238E27FC236}">
                <a16:creationId xmlns:a16="http://schemas.microsoft.com/office/drawing/2014/main" id="{241EAED2-14A2-7ACA-8C80-48D8DFF84D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32298" y="832632"/>
            <a:ext cx="1202567" cy="740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215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6A9C41"/>
      </a:dk2>
      <a:lt2>
        <a:srgbClr val="E7E6E6"/>
      </a:lt2>
      <a:accent1>
        <a:srgbClr val="A7D535"/>
      </a:accent1>
      <a:accent2>
        <a:srgbClr val="EACA4F"/>
      </a:accent2>
      <a:accent3>
        <a:srgbClr val="FD9850"/>
      </a:accent3>
      <a:accent4>
        <a:srgbClr val="F46442"/>
      </a:accent4>
      <a:accent5>
        <a:srgbClr val="54D289"/>
      </a:accent5>
      <a:accent6>
        <a:srgbClr val="6AD8CB"/>
      </a:accent6>
      <a:hlink>
        <a:srgbClr val="CAFB50"/>
      </a:hlink>
      <a:folHlink>
        <a:srgbClr val="DEFF8B"/>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38000"/>
              </a:schemeClr>
            </a:gs>
            <a:gs pos="50000">
              <a:schemeClr val="phClr">
                <a:shade val="100000"/>
                <a:hueMod val="100000"/>
                <a:satMod val="110000"/>
                <a:lumMod val="130000"/>
              </a:schemeClr>
            </a:gs>
            <a:gs pos="100000">
              <a:schemeClr val="phClr">
                <a:shade val="78000"/>
                <a:hueMod val="106000"/>
                <a:satMod val="120000"/>
                <a:lumMod val="7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B587E4A9-1405-4B4F-8BC3-512EE08D2EBF}"/>
    </a:ext>
  </a:extLst>
</a:theme>
</file>

<file path=ppt/theme/theme2.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Berlin</Template>
  <TotalTime>299</TotalTime>
  <Words>1571</Words>
  <Application>Microsoft Office PowerPoint</Application>
  <PresentationFormat>Widescreen</PresentationFormat>
  <Paragraphs>198</Paragraphs>
  <Slides>24</Slides>
  <Notes>23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24</vt:i4>
      </vt:variant>
    </vt:vector>
  </HeadingPairs>
  <TitlesOfParts>
    <vt:vector size="30" baseType="lpstr">
      <vt:lpstr>Arial</vt:lpstr>
      <vt:lpstr>Calibri</vt:lpstr>
      <vt:lpstr>Century Gothic</vt:lpstr>
      <vt:lpstr>Trebuchet MS</vt:lpstr>
      <vt:lpstr>Berlin</vt:lpstr>
      <vt:lpstr>Vapor Trail</vt:lpstr>
      <vt:lpstr>WORLD POWER</vt:lpstr>
      <vt:lpstr>World Power</vt:lpstr>
      <vt:lpstr>Team</vt:lpstr>
      <vt:lpstr>Project Description</vt:lpstr>
      <vt:lpstr>Project Questions</vt:lpstr>
      <vt:lpstr>Global: Does the location of power plants across the world follow any particular pattern? </vt:lpstr>
      <vt:lpstr>Global: Does the location of power plants across the world follow any particular pattern? </vt:lpstr>
      <vt:lpstr>National: Does the location of power plants across the USA follow any particular pattern? </vt:lpstr>
      <vt:lpstr>National: What fuel sources is the US using to generate electricity? How has this changed over time (if at all)? </vt:lpstr>
      <vt:lpstr>National: What fuel sources is the US using to generate electricity? How has this changed over time (if at all)? </vt:lpstr>
      <vt:lpstr>National: What fuel sources is the US using to generate electricity? How has this changed over time (if at all)? </vt:lpstr>
      <vt:lpstr>Statewide: What fuel sources is the CA using to generate electricity? How has this changed over time (if at all)? </vt:lpstr>
      <vt:lpstr>Statewide: What fuel sources is the CA using to generate electricity? How has this changed over time (if at all)? </vt:lpstr>
      <vt:lpstr>Statewide: Does the percentage of electricity generated by fossil fuels impact CO2 emissions the state produces and price of electricity?  </vt:lpstr>
      <vt:lpstr>Statewide: Does the percentage of electricity generated by fossil fuels impact CO2 emissions the state produces?  </vt:lpstr>
      <vt:lpstr>Statewide: Does the percentage of electricity generated by fossil fuels impact CO2 emissions the state produces?  </vt:lpstr>
      <vt:lpstr>Statewide: Does the percentage of electricity generated by fossil fuels impact CO2 emissions the state produces?  </vt:lpstr>
      <vt:lpstr>Statewide: Does the percentage of electricity generated by fossil fuels impact price of electricity to consumers?  </vt:lpstr>
      <vt:lpstr>Statewide: Does the percentage of electricity generated by fossil fuels impact price of electricity to consumers?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 POWER</dc:title>
  <dc:creator>Jonny Brammah</dc:creator>
  <cp:lastModifiedBy>Jonny Brammah</cp:lastModifiedBy>
  <cp:revision>26</cp:revision>
  <dcterms:created xsi:type="dcterms:W3CDTF">2023-03-25T17:29:18Z</dcterms:created>
  <dcterms:modified xsi:type="dcterms:W3CDTF">2023-03-27T15:43:16Z</dcterms:modified>
</cp:coreProperties>
</file>